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2" r:id="rId8"/>
    <p:sldId id="273" r:id="rId9"/>
    <p:sldId id="275" r:id="rId10"/>
    <p:sldId id="276" r:id="rId11"/>
    <p:sldId id="274" r:id="rId12"/>
    <p:sldId id="263" r:id="rId13"/>
    <p:sldId id="278" r:id="rId14"/>
    <p:sldId id="277" r:id="rId15"/>
    <p:sldId id="279" r:id="rId16"/>
    <p:sldId id="280" r:id="rId17"/>
    <p:sldId id="264" r:id="rId18"/>
    <p:sldId id="281" r:id="rId19"/>
    <p:sldId id="282" r:id="rId20"/>
    <p:sldId id="283" r:id="rId21"/>
    <p:sldId id="265" r:id="rId22"/>
    <p:sldId id="270" r:id="rId23"/>
  </p:sldIdLst>
  <p:sldSz cx="18288000" cy="10287000"/>
  <p:notesSz cx="6858000" cy="9144000"/>
  <p:embeddedFontLst>
    <p:embeddedFont>
      <p:font typeface="High Tower Text" panose="02040502050506030303" pitchFamily="18" charset="0"/>
      <p:regular r:id="rId24"/>
      <p:italic r:id="rId25"/>
    </p:embeddedFont>
    <p:embeddedFont>
      <p:font typeface="Libre Franklin Bold" panose="020B0604020202020204" charset="0"/>
      <p:regular r:id="rId26"/>
    </p:embeddedFont>
    <p:embeddedFont>
      <p:font typeface="Libre Franklin Light" panose="020F0502020204030204" pitchFamily="2"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1315"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svg"/><Relationship Id="rId7" Type="http://schemas.openxmlformats.org/officeDocument/2006/relationships/image" Target="../media/image4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4897" y="0"/>
            <a:ext cx="19232897" cy="10818505"/>
          </a:xfrm>
          <a:custGeom>
            <a:avLst/>
            <a:gdLst/>
            <a:ahLst/>
            <a:cxnLst/>
            <a:rect l="l" t="t" r="r" b="b"/>
            <a:pathLst>
              <a:path w="19232897" h="10818505">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M" dirty="0"/>
          </a:p>
        </p:txBody>
      </p:sp>
      <p:sp>
        <p:nvSpPr>
          <p:cNvPr id="3" name="Freeform 3"/>
          <p:cNvSpPr/>
          <p:nvPr/>
        </p:nvSpPr>
        <p:spPr>
          <a:xfrm>
            <a:off x="3909119" y="6807203"/>
            <a:ext cx="1495730" cy="1417204"/>
          </a:xfrm>
          <a:custGeom>
            <a:avLst/>
            <a:gdLst/>
            <a:ahLst/>
            <a:cxnLst/>
            <a:rect l="l" t="t" r="r" b="b"/>
            <a:pathLst>
              <a:path w="1495730" h="1417204">
                <a:moveTo>
                  <a:pt x="0" y="0"/>
                </a:moveTo>
                <a:lnTo>
                  <a:pt x="1495730" y="0"/>
                </a:lnTo>
                <a:lnTo>
                  <a:pt x="1495730" y="1417204"/>
                </a:lnTo>
                <a:lnTo>
                  <a:pt x="0" y="1417204"/>
                </a:lnTo>
                <a:lnTo>
                  <a:pt x="0" y="0"/>
                </a:lnTo>
                <a:close/>
              </a:path>
            </a:pathLst>
          </a:custGeom>
          <a:blipFill>
            <a:blip r:embed="rId4"/>
            <a:stretch>
              <a:fillRect/>
            </a:stretch>
          </a:blipFill>
        </p:spPr>
      </p:sp>
      <p:sp>
        <p:nvSpPr>
          <p:cNvPr id="4" name="Freeform 4"/>
          <p:cNvSpPr/>
          <p:nvPr/>
        </p:nvSpPr>
        <p:spPr>
          <a:xfrm rot="6314306">
            <a:off x="-2988507" y="-5870413"/>
            <a:ext cx="9681882" cy="9258300"/>
          </a:xfrm>
          <a:custGeom>
            <a:avLst/>
            <a:gdLst/>
            <a:ahLst/>
            <a:cxnLst/>
            <a:rect l="l" t="t" r="r" b="b"/>
            <a:pathLst>
              <a:path w="9681882" h="9258300">
                <a:moveTo>
                  <a:pt x="0" y="0"/>
                </a:moveTo>
                <a:lnTo>
                  <a:pt x="9681883" y="0"/>
                </a:lnTo>
                <a:lnTo>
                  <a:pt x="9681883" y="9258300"/>
                </a:lnTo>
                <a:lnTo>
                  <a:pt x="0" y="9258300"/>
                </a:lnTo>
                <a:lnTo>
                  <a:pt x="0" y="0"/>
                </a:lnTo>
                <a:close/>
              </a:path>
            </a:pathLst>
          </a:custGeom>
          <a:blipFill>
            <a:blip r:embed="rId5"/>
            <a:stretch>
              <a:fillRect/>
            </a:stretch>
          </a:blipFill>
        </p:spPr>
      </p:sp>
      <p:sp>
        <p:nvSpPr>
          <p:cNvPr id="5" name="Freeform 5"/>
          <p:cNvSpPr/>
          <p:nvPr/>
        </p:nvSpPr>
        <p:spPr>
          <a:xfrm>
            <a:off x="15146668" y="6362700"/>
            <a:ext cx="3613780" cy="3455678"/>
          </a:xfrm>
          <a:custGeom>
            <a:avLst/>
            <a:gdLst/>
            <a:ahLst/>
            <a:cxnLst/>
            <a:rect l="l" t="t" r="r" b="b"/>
            <a:pathLst>
              <a:path w="3613780" h="3455678">
                <a:moveTo>
                  <a:pt x="0" y="0"/>
                </a:moveTo>
                <a:lnTo>
                  <a:pt x="3613780" y="0"/>
                </a:lnTo>
                <a:lnTo>
                  <a:pt x="3613780" y="3455678"/>
                </a:lnTo>
                <a:lnTo>
                  <a:pt x="0" y="3455678"/>
                </a:lnTo>
                <a:lnTo>
                  <a:pt x="0" y="0"/>
                </a:lnTo>
                <a:close/>
              </a:path>
            </a:pathLst>
          </a:custGeom>
          <a:blipFill>
            <a:blip r:embed="rId5"/>
            <a:stretch>
              <a:fillRect/>
            </a:stretch>
          </a:blipFill>
        </p:spPr>
      </p:sp>
      <p:sp>
        <p:nvSpPr>
          <p:cNvPr id="6" name="TextBox 6"/>
          <p:cNvSpPr txBox="1"/>
          <p:nvPr/>
        </p:nvSpPr>
        <p:spPr>
          <a:xfrm>
            <a:off x="-178146" y="2333719"/>
            <a:ext cx="17945100" cy="3130088"/>
          </a:xfrm>
          <a:prstGeom prst="rect">
            <a:avLst/>
          </a:prstGeom>
        </p:spPr>
        <p:txBody>
          <a:bodyPr wrap="square" lIns="0" tIns="0" rIns="0" bIns="0" rtlCol="0" anchor="t">
            <a:spAutoFit/>
          </a:bodyPr>
          <a:lstStyle/>
          <a:p>
            <a:pPr algn="ctr">
              <a:lnSpc>
                <a:spcPts val="12480"/>
              </a:lnSpc>
            </a:pPr>
            <a:r>
              <a:rPr lang="en-US" sz="10400" dirty="0">
                <a:solidFill>
                  <a:srgbClr val="FFFFFF"/>
                </a:solidFill>
                <a:latin typeface="Libre Franklin Bold"/>
                <a:ea typeface="Libre Franklin Bold"/>
                <a:cs typeface="Libre Franklin Bold"/>
                <a:sym typeface="Libre Franklin Bold"/>
              </a:rPr>
              <a:t>DISASTER MANAGEMENT APPLICATION</a:t>
            </a:r>
          </a:p>
        </p:txBody>
      </p:sp>
      <p:sp>
        <p:nvSpPr>
          <p:cNvPr id="7" name="TextBox 7"/>
          <p:cNvSpPr txBox="1"/>
          <p:nvPr/>
        </p:nvSpPr>
        <p:spPr>
          <a:xfrm>
            <a:off x="228600" y="9397926"/>
            <a:ext cx="7650262" cy="543042"/>
          </a:xfrm>
          <a:prstGeom prst="rect">
            <a:avLst/>
          </a:prstGeom>
        </p:spPr>
        <p:txBody>
          <a:bodyPr lIns="0" tIns="0" rIns="0" bIns="0" rtlCol="0" anchor="t">
            <a:spAutoFit/>
          </a:bodyPr>
          <a:lstStyle/>
          <a:p>
            <a:pPr algn="l">
              <a:lnSpc>
                <a:spcPts val="4479"/>
              </a:lnSpc>
              <a:spcBef>
                <a:spcPct val="0"/>
              </a:spcBef>
            </a:pPr>
            <a:r>
              <a:rPr lang="en-US" sz="3199" dirty="0">
                <a:solidFill>
                  <a:srgbClr val="FFFFFF"/>
                </a:solidFill>
                <a:latin typeface="Libre Franklin Light"/>
                <a:ea typeface="Libre Franklin Light"/>
                <a:cs typeface="Libre Franklin Light"/>
                <a:sym typeface="Libre Franklin Light"/>
              </a:rPr>
              <a:t>Presented by:  GROUP 2</a:t>
            </a:r>
          </a:p>
        </p:txBody>
      </p:sp>
      <p:grpSp>
        <p:nvGrpSpPr>
          <p:cNvPr id="8" name="Group 8"/>
          <p:cNvGrpSpPr/>
          <p:nvPr/>
        </p:nvGrpSpPr>
        <p:grpSpPr>
          <a:xfrm>
            <a:off x="1028700" y="1028700"/>
            <a:ext cx="3388123" cy="318656"/>
            <a:chOff x="0" y="0"/>
            <a:chExt cx="4517498" cy="424874"/>
          </a:xfrm>
        </p:grpSpPr>
        <p:sp>
          <p:nvSpPr>
            <p:cNvPr id="9" name="AutoShape 9"/>
            <p:cNvSpPr/>
            <p:nvPr/>
          </p:nvSpPr>
          <p:spPr>
            <a:xfrm rot="-5400000">
              <a:off x="3019346" y="-1262019"/>
              <a:ext cx="47665" cy="2948639"/>
            </a:xfrm>
            <a:prstGeom prst="rect">
              <a:avLst/>
            </a:prstGeom>
            <a:solidFill>
              <a:srgbClr val="FFFFFF"/>
            </a:solidFill>
          </p:spPr>
        </p:sp>
        <p:sp>
          <p:nvSpPr>
            <p:cNvPr id="10" name="TextBox 10"/>
            <p:cNvSpPr txBox="1"/>
            <p:nvPr/>
          </p:nvSpPr>
          <p:spPr>
            <a:xfrm>
              <a:off x="0" y="0"/>
              <a:ext cx="1296715" cy="424874"/>
            </a:xfrm>
            <a:prstGeom prst="rect">
              <a:avLst/>
            </a:prstGeom>
          </p:spPr>
          <p:txBody>
            <a:bodyPr lIns="0" tIns="0" rIns="0" bIns="0" rtlCol="0" anchor="t">
              <a:spAutoFit/>
            </a:bodyPr>
            <a:lstStyle/>
            <a:p>
              <a:pPr algn="just">
                <a:lnSpc>
                  <a:spcPts val="2520"/>
                </a:lnSpc>
              </a:pPr>
              <a:r>
                <a:rPr lang="en-US" sz="2100">
                  <a:solidFill>
                    <a:srgbClr val="FFFFFF"/>
                  </a:solidFill>
                  <a:latin typeface="Libre Franklin Bold"/>
                  <a:ea typeface="Libre Franklin Bold"/>
                  <a:cs typeface="Libre Franklin Bold"/>
                  <a:sym typeface="Libre Franklin Bold"/>
                </a:rPr>
                <a:t>01</a:t>
              </a:r>
            </a:p>
          </p:txBody>
        </p:sp>
      </p:grpSp>
      <p:sp>
        <p:nvSpPr>
          <p:cNvPr id="11" name="Freeform 11"/>
          <p:cNvSpPr/>
          <p:nvPr/>
        </p:nvSpPr>
        <p:spPr>
          <a:xfrm rot="10336776">
            <a:off x="5829035" y="8270936"/>
            <a:ext cx="7677781" cy="6833225"/>
          </a:xfrm>
          <a:custGeom>
            <a:avLst/>
            <a:gdLst/>
            <a:ahLst/>
            <a:cxnLst/>
            <a:rect l="l" t="t" r="r" b="b"/>
            <a:pathLst>
              <a:path w="7677781" h="6833225">
                <a:moveTo>
                  <a:pt x="0" y="0"/>
                </a:moveTo>
                <a:lnTo>
                  <a:pt x="7677781" y="0"/>
                </a:lnTo>
                <a:lnTo>
                  <a:pt x="7677781" y="6833225"/>
                </a:lnTo>
                <a:lnTo>
                  <a:pt x="0" y="6833225"/>
                </a:lnTo>
                <a:lnTo>
                  <a:pt x="0" y="0"/>
                </a:lnTo>
                <a:close/>
              </a:path>
            </a:pathLst>
          </a:custGeom>
          <a:blipFill>
            <a:blip r:embed="rId6"/>
            <a:stretch>
              <a:fillRect/>
            </a:stretch>
          </a:blipFill>
        </p:spPr>
      </p:sp>
      <p:sp>
        <p:nvSpPr>
          <p:cNvPr id="13" name="TextBox 6">
            <a:extLst>
              <a:ext uri="{FF2B5EF4-FFF2-40B4-BE49-F238E27FC236}">
                <a16:creationId xmlns:a16="http://schemas.microsoft.com/office/drawing/2014/main" id="{3D7A04A3-3D6F-4BBF-9643-A09B2B492C3E}"/>
              </a:ext>
            </a:extLst>
          </p:cNvPr>
          <p:cNvSpPr txBox="1"/>
          <p:nvPr/>
        </p:nvSpPr>
        <p:spPr>
          <a:xfrm>
            <a:off x="6019800" y="5903781"/>
            <a:ext cx="5862232" cy="1527085"/>
          </a:xfrm>
          <a:prstGeom prst="rect">
            <a:avLst/>
          </a:prstGeom>
        </p:spPr>
        <p:txBody>
          <a:bodyPr wrap="square" lIns="0" tIns="0" rIns="0" bIns="0" rtlCol="0" anchor="t">
            <a:spAutoFit/>
          </a:bodyPr>
          <a:lstStyle/>
          <a:p>
            <a:pPr algn="l">
              <a:lnSpc>
                <a:spcPts val="12480"/>
              </a:lnSpc>
            </a:pPr>
            <a:r>
              <a:rPr lang="en-US" sz="8800" dirty="0">
                <a:solidFill>
                  <a:schemeClr val="tx2">
                    <a:lumMod val="60000"/>
                    <a:lumOff val="40000"/>
                  </a:schemeClr>
                </a:solidFill>
                <a:latin typeface="High Tower Text" panose="02040502050506030303" pitchFamily="18" charset="0"/>
                <a:ea typeface="Libre Franklin Bold"/>
                <a:cs typeface="Libre Franklin Bold"/>
                <a:sym typeface="Libre Franklin Bold"/>
              </a:rPr>
              <a:t>“HEROE”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0DE9B8-A7FB-177D-B060-ACC23633A0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1485900"/>
            <a:ext cx="14935201" cy="8305799"/>
          </a:xfrm>
          <a:prstGeom prst="rect">
            <a:avLst/>
          </a:prstGeom>
          <a:noFill/>
          <a:ln>
            <a:noFill/>
          </a:ln>
        </p:spPr>
      </p:pic>
      <p:sp>
        <p:nvSpPr>
          <p:cNvPr id="3" name="TextBox 15">
            <a:extLst>
              <a:ext uri="{FF2B5EF4-FFF2-40B4-BE49-F238E27FC236}">
                <a16:creationId xmlns:a16="http://schemas.microsoft.com/office/drawing/2014/main" id="{6EC40FE4-67C7-809C-96AE-8566385164F6}"/>
              </a:ext>
            </a:extLst>
          </p:cNvPr>
          <p:cNvSpPr txBox="1"/>
          <p:nvPr/>
        </p:nvSpPr>
        <p:spPr>
          <a:xfrm>
            <a:off x="609600" y="342900"/>
            <a:ext cx="9055102" cy="505523"/>
          </a:xfrm>
          <a:prstGeom prst="rect">
            <a:avLst/>
          </a:prstGeom>
        </p:spPr>
        <p:txBody>
          <a:bodyPr lIns="0" tIns="0" rIns="0" bIns="0" rtlCol="0" anchor="t">
            <a:spAutoFit/>
          </a:bodyPr>
          <a:lstStyle/>
          <a:p>
            <a:pPr algn="l">
              <a:lnSpc>
                <a:spcPts val="4199"/>
              </a:lnSpc>
              <a:spcBef>
                <a:spcPct val="0"/>
              </a:spcBef>
            </a:pPr>
            <a:r>
              <a:rPr lang="en-US" sz="2999" b="1" dirty="0">
                <a:latin typeface="+mj-lt"/>
                <a:ea typeface="Libre Franklin Bold"/>
                <a:cs typeface="Libre Franklin Bold"/>
                <a:sym typeface="Libre Franklin Bold"/>
              </a:rPr>
              <a:t>SEQUENCE DIAGRAM</a:t>
            </a:r>
          </a:p>
        </p:txBody>
      </p:sp>
    </p:spTree>
    <p:extLst>
      <p:ext uri="{BB962C8B-B14F-4D97-AF65-F5344CB8AC3E}">
        <p14:creationId xmlns:p14="http://schemas.microsoft.com/office/powerpoint/2010/main" val="2462130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5">
            <a:extLst>
              <a:ext uri="{FF2B5EF4-FFF2-40B4-BE49-F238E27FC236}">
                <a16:creationId xmlns:a16="http://schemas.microsoft.com/office/drawing/2014/main" id="{EA1EEB3E-0F84-C20C-2856-50AA1722DA16}"/>
              </a:ext>
            </a:extLst>
          </p:cNvPr>
          <p:cNvSpPr txBox="1"/>
          <p:nvPr/>
        </p:nvSpPr>
        <p:spPr>
          <a:xfrm>
            <a:off x="609600" y="342900"/>
            <a:ext cx="9055102" cy="505523"/>
          </a:xfrm>
          <a:prstGeom prst="rect">
            <a:avLst/>
          </a:prstGeom>
        </p:spPr>
        <p:txBody>
          <a:bodyPr lIns="0" tIns="0" rIns="0" bIns="0" rtlCol="0" anchor="t">
            <a:spAutoFit/>
          </a:bodyPr>
          <a:lstStyle/>
          <a:p>
            <a:pPr algn="l">
              <a:lnSpc>
                <a:spcPts val="4199"/>
              </a:lnSpc>
              <a:spcBef>
                <a:spcPct val="0"/>
              </a:spcBef>
            </a:pPr>
            <a:r>
              <a:rPr lang="en-US" sz="2999" b="1" dirty="0">
                <a:latin typeface="+mj-lt"/>
                <a:ea typeface="Libre Franklin Bold"/>
                <a:cs typeface="Libre Franklin Bold"/>
                <a:sym typeface="Libre Franklin Bold"/>
              </a:rPr>
              <a:t>DEPLOYMENT DIAGRAM</a:t>
            </a:r>
          </a:p>
        </p:txBody>
      </p:sp>
      <p:pic>
        <p:nvPicPr>
          <p:cNvPr id="3" name="Picture 2">
            <a:extLst>
              <a:ext uri="{FF2B5EF4-FFF2-40B4-BE49-F238E27FC236}">
                <a16:creationId xmlns:a16="http://schemas.microsoft.com/office/drawing/2014/main" id="{49571546-B9EB-0843-7925-EE5F6EF735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350644"/>
            <a:ext cx="12268201" cy="8364855"/>
          </a:xfrm>
          <a:prstGeom prst="rect">
            <a:avLst/>
          </a:prstGeom>
          <a:noFill/>
          <a:ln>
            <a:noFill/>
          </a:ln>
        </p:spPr>
      </p:pic>
    </p:spTree>
    <p:extLst>
      <p:ext uri="{BB962C8B-B14F-4D97-AF65-F5344CB8AC3E}">
        <p14:creationId xmlns:p14="http://schemas.microsoft.com/office/powerpoint/2010/main" val="2903257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2449" y="-265752"/>
            <a:ext cx="19232897" cy="10818505"/>
          </a:xfrm>
          <a:custGeom>
            <a:avLst/>
            <a:gdLst/>
            <a:ahLst/>
            <a:cxnLst/>
            <a:rect l="l" t="t" r="r" b="b"/>
            <a:pathLst>
              <a:path w="19232897" h="10818505">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M" dirty="0"/>
          </a:p>
        </p:txBody>
      </p:sp>
      <p:grpSp>
        <p:nvGrpSpPr>
          <p:cNvPr id="3" name="Group 3"/>
          <p:cNvGrpSpPr/>
          <p:nvPr/>
        </p:nvGrpSpPr>
        <p:grpSpPr>
          <a:xfrm>
            <a:off x="1028700" y="1028700"/>
            <a:ext cx="3388123" cy="318656"/>
            <a:chOff x="0" y="0"/>
            <a:chExt cx="4517498" cy="424874"/>
          </a:xfrm>
        </p:grpSpPr>
        <p:sp>
          <p:nvSpPr>
            <p:cNvPr id="4" name="AutoShape 4"/>
            <p:cNvSpPr/>
            <p:nvPr/>
          </p:nvSpPr>
          <p:spPr>
            <a:xfrm rot="-5400000">
              <a:off x="3019346" y="-1262019"/>
              <a:ext cx="47665" cy="2948639"/>
            </a:xfrm>
            <a:prstGeom prst="rect">
              <a:avLst/>
            </a:prstGeom>
            <a:solidFill>
              <a:srgbClr val="FFFFFF"/>
            </a:solidFill>
          </p:spPr>
        </p:sp>
        <p:sp>
          <p:nvSpPr>
            <p:cNvPr id="5" name="TextBox 5"/>
            <p:cNvSpPr txBox="1"/>
            <p:nvPr/>
          </p:nvSpPr>
          <p:spPr>
            <a:xfrm>
              <a:off x="0" y="0"/>
              <a:ext cx="1296715" cy="424874"/>
            </a:xfrm>
            <a:prstGeom prst="rect">
              <a:avLst/>
            </a:prstGeom>
          </p:spPr>
          <p:txBody>
            <a:bodyPr lIns="0" tIns="0" rIns="0" bIns="0" rtlCol="0" anchor="t">
              <a:spAutoFit/>
            </a:bodyPr>
            <a:lstStyle/>
            <a:p>
              <a:pPr algn="just">
                <a:lnSpc>
                  <a:spcPts val="2520"/>
                </a:lnSpc>
              </a:pPr>
              <a:r>
                <a:rPr lang="en-US" sz="2100">
                  <a:solidFill>
                    <a:srgbClr val="FFFFFF"/>
                  </a:solidFill>
                  <a:latin typeface="Libre Franklin Bold"/>
                  <a:ea typeface="Libre Franklin Bold"/>
                  <a:cs typeface="Libre Franklin Bold"/>
                  <a:sym typeface="Libre Franklin Bold"/>
                </a:rPr>
                <a:t>08</a:t>
              </a:r>
            </a:p>
          </p:txBody>
        </p:sp>
      </p:grpSp>
      <p:sp>
        <p:nvSpPr>
          <p:cNvPr id="6" name="Freeform 6"/>
          <p:cNvSpPr/>
          <p:nvPr/>
        </p:nvSpPr>
        <p:spPr>
          <a:xfrm rot="6682741">
            <a:off x="-1762254" y="2680287"/>
            <a:ext cx="7698066" cy="9583902"/>
          </a:xfrm>
          <a:custGeom>
            <a:avLst/>
            <a:gdLst/>
            <a:ahLst/>
            <a:cxnLst/>
            <a:rect l="l" t="t" r="r" b="b"/>
            <a:pathLst>
              <a:path w="7698066" h="9583902">
                <a:moveTo>
                  <a:pt x="0" y="0"/>
                </a:moveTo>
                <a:lnTo>
                  <a:pt x="7698066" y="0"/>
                </a:lnTo>
                <a:lnTo>
                  <a:pt x="7698066" y="9583902"/>
                </a:lnTo>
                <a:lnTo>
                  <a:pt x="0" y="9583902"/>
                </a:lnTo>
                <a:lnTo>
                  <a:pt x="0" y="0"/>
                </a:lnTo>
                <a:close/>
              </a:path>
            </a:pathLst>
          </a:custGeom>
          <a:blipFill>
            <a:blip r:embed="rId4"/>
            <a:stretch>
              <a:fillRect r="-7534"/>
            </a:stretch>
          </a:blipFill>
        </p:spPr>
        <p:txBody>
          <a:bodyPr/>
          <a:lstStyle/>
          <a:p>
            <a:endParaRPr lang="en-CM" dirty="0"/>
          </a:p>
        </p:txBody>
      </p:sp>
      <p:sp>
        <p:nvSpPr>
          <p:cNvPr id="7" name="TextBox 7"/>
          <p:cNvSpPr txBox="1"/>
          <p:nvPr/>
        </p:nvSpPr>
        <p:spPr>
          <a:xfrm>
            <a:off x="6368098" y="1625749"/>
            <a:ext cx="6923404" cy="940450"/>
          </a:xfrm>
          <a:prstGeom prst="rect">
            <a:avLst/>
          </a:prstGeom>
        </p:spPr>
        <p:txBody>
          <a:bodyPr lIns="0" tIns="0" rIns="0" bIns="0" rtlCol="0" anchor="t">
            <a:spAutoFit/>
          </a:bodyPr>
          <a:lstStyle/>
          <a:p>
            <a:pPr algn="l">
              <a:lnSpc>
                <a:spcPts val="7679"/>
              </a:lnSpc>
            </a:pPr>
            <a:r>
              <a:rPr lang="en-US" sz="6399" dirty="0">
                <a:solidFill>
                  <a:srgbClr val="FFFFFF"/>
                </a:solidFill>
                <a:latin typeface="Libre Franklin Bold"/>
                <a:ea typeface="Libre Franklin Bold"/>
                <a:cs typeface="Libre Franklin Bold"/>
                <a:sym typeface="Libre Franklin Bold"/>
              </a:rPr>
              <a:t>UI DESIGN</a:t>
            </a:r>
          </a:p>
        </p:txBody>
      </p:sp>
      <p:sp>
        <p:nvSpPr>
          <p:cNvPr id="15" name="TextBox 15"/>
          <p:cNvSpPr txBox="1"/>
          <p:nvPr/>
        </p:nvSpPr>
        <p:spPr>
          <a:xfrm>
            <a:off x="4398680" y="3935357"/>
            <a:ext cx="10607739" cy="5094343"/>
          </a:xfrm>
          <a:prstGeom prst="rect">
            <a:avLst/>
          </a:prstGeom>
        </p:spPr>
        <p:txBody>
          <a:bodyPr wrap="square" lIns="0" tIns="0" rIns="0" bIns="0" rtlCol="0" anchor="t">
            <a:spAutoFit/>
          </a:bodyPr>
          <a:lstStyle/>
          <a:p>
            <a:pPr algn="just">
              <a:lnSpc>
                <a:spcPct val="150000"/>
              </a:lnSpc>
            </a:pPr>
            <a:r>
              <a:rPr lang="en-GB" sz="3200" dirty="0">
                <a:solidFill>
                  <a:schemeClr val="bg1"/>
                </a:solidFill>
                <a:effectLst/>
                <a:latin typeface="+mj-lt"/>
                <a:ea typeface="Arial" panose="020B0604020202020204" pitchFamily="34" charset="0"/>
              </a:rPr>
              <a:t>This design phase outlines the process of creating a disaster management mobile application aimed at providing timely assistance and resources to individuals affected by disasters. Through personas, user journey maps, wireframing, and implementation using Figma, the application seeks to address the diverse needs of users during crisis situations, fostering resilience and community support. </a:t>
            </a:r>
            <a:endParaRPr lang="en-CM" sz="3200" dirty="0">
              <a:solidFill>
                <a:schemeClr val="bg1"/>
              </a:solidFill>
              <a:effectLst/>
              <a:latin typeface="+mj-lt"/>
              <a:ea typeface="Arial" panose="020B0604020202020204" pitchFamily="34" charset="0"/>
            </a:endParaRPr>
          </a:p>
        </p:txBody>
      </p:sp>
      <p:grpSp>
        <p:nvGrpSpPr>
          <p:cNvPr id="17" name="Group 17"/>
          <p:cNvGrpSpPr/>
          <p:nvPr/>
        </p:nvGrpSpPr>
        <p:grpSpPr>
          <a:xfrm>
            <a:off x="1028700" y="9029700"/>
            <a:ext cx="600740" cy="228600"/>
            <a:chOff x="0" y="0"/>
            <a:chExt cx="800987" cy="304800"/>
          </a:xfrm>
        </p:grpSpPr>
        <p:grpSp>
          <p:nvGrpSpPr>
            <p:cNvPr id="18" name="Group 18"/>
            <p:cNvGrpSpPr/>
            <p:nvPr/>
          </p:nvGrpSpPr>
          <p:grpSpPr>
            <a:xfrm>
              <a:off x="248093" y="68638"/>
              <a:ext cx="167524" cy="167524"/>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20" name="Group 20"/>
            <p:cNvGrpSpPr/>
            <p:nvPr/>
          </p:nvGrpSpPr>
          <p:grpSpPr>
            <a:xfrm>
              <a:off x="496187" y="0"/>
              <a:ext cx="304800" cy="304800"/>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22" name="Group 22"/>
            <p:cNvGrpSpPr/>
            <p:nvPr/>
          </p:nvGrpSpPr>
          <p:grpSpPr>
            <a:xfrm>
              <a:off x="0" y="68638"/>
              <a:ext cx="167524" cy="167524"/>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id="24" name="Freeform 24"/>
          <p:cNvSpPr/>
          <p:nvPr/>
        </p:nvSpPr>
        <p:spPr>
          <a:xfrm rot="-9694126">
            <a:off x="1437682" y="1494635"/>
            <a:ext cx="1775929" cy="1698232"/>
          </a:xfrm>
          <a:custGeom>
            <a:avLst/>
            <a:gdLst/>
            <a:ahLst/>
            <a:cxnLst/>
            <a:rect l="l" t="t" r="r" b="b"/>
            <a:pathLst>
              <a:path w="1775929" h="1698232">
                <a:moveTo>
                  <a:pt x="0" y="0"/>
                </a:moveTo>
                <a:lnTo>
                  <a:pt x="1775929" y="0"/>
                </a:lnTo>
                <a:lnTo>
                  <a:pt x="1775929" y="1698231"/>
                </a:lnTo>
                <a:lnTo>
                  <a:pt x="0" y="1698231"/>
                </a:lnTo>
                <a:lnTo>
                  <a:pt x="0" y="0"/>
                </a:lnTo>
                <a:close/>
              </a:path>
            </a:pathLst>
          </a:custGeom>
          <a:blipFill>
            <a:blip r:embed="rId5"/>
            <a:stretch>
              <a:fillRect/>
            </a:stretch>
          </a:blipFill>
        </p:spPr>
        <p:txBody>
          <a:bodyPr/>
          <a:lstStyle/>
          <a:p>
            <a:endParaRPr lang="en-CM"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27C58-5C59-8873-73DC-45B789A842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1591944"/>
            <a:ext cx="14859000" cy="8199755"/>
          </a:xfrm>
          <a:prstGeom prst="rect">
            <a:avLst/>
          </a:prstGeom>
          <a:noFill/>
          <a:ln>
            <a:noFill/>
          </a:ln>
        </p:spPr>
      </p:pic>
      <p:sp>
        <p:nvSpPr>
          <p:cNvPr id="3" name="TextBox 15">
            <a:extLst>
              <a:ext uri="{FF2B5EF4-FFF2-40B4-BE49-F238E27FC236}">
                <a16:creationId xmlns:a16="http://schemas.microsoft.com/office/drawing/2014/main" id="{168A1094-2B2C-1631-9145-A9A8AA48F555}"/>
              </a:ext>
            </a:extLst>
          </p:cNvPr>
          <p:cNvSpPr txBox="1"/>
          <p:nvPr/>
        </p:nvSpPr>
        <p:spPr>
          <a:xfrm>
            <a:off x="609600" y="342900"/>
            <a:ext cx="9055102" cy="505523"/>
          </a:xfrm>
          <a:prstGeom prst="rect">
            <a:avLst/>
          </a:prstGeom>
        </p:spPr>
        <p:txBody>
          <a:bodyPr lIns="0" tIns="0" rIns="0" bIns="0" rtlCol="0" anchor="t">
            <a:spAutoFit/>
          </a:bodyPr>
          <a:lstStyle/>
          <a:p>
            <a:pPr algn="l">
              <a:lnSpc>
                <a:spcPts val="4199"/>
              </a:lnSpc>
              <a:spcBef>
                <a:spcPct val="0"/>
              </a:spcBef>
            </a:pPr>
            <a:r>
              <a:rPr lang="en-US" sz="2999" b="1" dirty="0">
                <a:latin typeface="+mj-lt"/>
                <a:ea typeface="Libre Franklin Bold"/>
                <a:cs typeface="Libre Franklin Bold"/>
                <a:sym typeface="Libre Franklin Bold"/>
              </a:rPr>
              <a:t>USER JOURNEY MAP</a:t>
            </a:r>
          </a:p>
        </p:txBody>
      </p:sp>
    </p:spTree>
    <p:extLst>
      <p:ext uri="{BB962C8B-B14F-4D97-AF65-F5344CB8AC3E}">
        <p14:creationId xmlns:p14="http://schemas.microsoft.com/office/powerpoint/2010/main" val="295511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9A5F09-872B-7F54-404F-E6806F08A3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04900"/>
            <a:ext cx="5738812" cy="8077199"/>
          </a:xfrm>
          <a:prstGeom prst="rect">
            <a:avLst/>
          </a:prstGeom>
          <a:noFill/>
          <a:ln>
            <a:noFill/>
          </a:ln>
        </p:spPr>
      </p:pic>
      <p:pic>
        <p:nvPicPr>
          <p:cNvPr id="3" name="Picture 2">
            <a:extLst>
              <a:ext uri="{FF2B5EF4-FFF2-40B4-BE49-F238E27FC236}">
                <a16:creationId xmlns:a16="http://schemas.microsoft.com/office/drawing/2014/main" id="{5355FCB3-0033-257C-AA1C-E4F3BC24C277}"/>
              </a:ext>
            </a:extLst>
          </p:cNvPr>
          <p:cNvPicPr>
            <a:picLocks noChangeAspect="1"/>
          </p:cNvPicPr>
          <p:nvPr/>
        </p:nvPicPr>
        <p:blipFill>
          <a:blip r:embed="rId3"/>
          <a:stretch>
            <a:fillRect/>
          </a:stretch>
        </p:blipFill>
        <p:spPr>
          <a:xfrm>
            <a:off x="8305800" y="1181099"/>
            <a:ext cx="8001000" cy="8001000"/>
          </a:xfrm>
          <a:prstGeom prst="rect">
            <a:avLst/>
          </a:prstGeom>
        </p:spPr>
      </p:pic>
    </p:spTree>
    <p:extLst>
      <p:ext uri="{BB962C8B-B14F-4D97-AF65-F5344CB8AC3E}">
        <p14:creationId xmlns:p14="http://schemas.microsoft.com/office/powerpoint/2010/main" val="2093431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52C1E7-3FAC-75EE-70F9-041AD37EB6FC}"/>
              </a:ext>
            </a:extLst>
          </p:cNvPr>
          <p:cNvPicPr>
            <a:picLocks noChangeAspect="1"/>
          </p:cNvPicPr>
          <p:nvPr/>
        </p:nvPicPr>
        <p:blipFill>
          <a:blip r:embed="rId2"/>
          <a:stretch>
            <a:fillRect/>
          </a:stretch>
        </p:blipFill>
        <p:spPr>
          <a:xfrm>
            <a:off x="990600" y="1409700"/>
            <a:ext cx="6553200" cy="7467600"/>
          </a:xfrm>
          <a:prstGeom prst="rect">
            <a:avLst/>
          </a:prstGeom>
        </p:spPr>
      </p:pic>
      <p:pic>
        <p:nvPicPr>
          <p:cNvPr id="3" name="Picture 2">
            <a:extLst>
              <a:ext uri="{FF2B5EF4-FFF2-40B4-BE49-F238E27FC236}">
                <a16:creationId xmlns:a16="http://schemas.microsoft.com/office/drawing/2014/main" id="{1EC7B594-91FE-ED00-30E2-5F47055074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1409700"/>
            <a:ext cx="7239000" cy="7543800"/>
          </a:xfrm>
          <a:prstGeom prst="rect">
            <a:avLst/>
          </a:prstGeom>
          <a:noFill/>
          <a:ln>
            <a:noFill/>
          </a:ln>
        </p:spPr>
      </p:pic>
    </p:spTree>
    <p:extLst>
      <p:ext uri="{BB962C8B-B14F-4D97-AF65-F5344CB8AC3E}">
        <p14:creationId xmlns:p14="http://schemas.microsoft.com/office/powerpoint/2010/main" val="152259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24BE3A-26FF-AECC-13D3-81B2812236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4825" y="1250373"/>
            <a:ext cx="8562976" cy="7239000"/>
          </a:xfrm>
          <a:prstGeom prst="rect">
            <a:avLst/>
          </a:prstGeom>
          <a:noFill/>
          <a:ln>
            <a:noFill/>
          </a:ln>
        </p:spPr>
      </p:pic>
      <p:pic>
        <p:nvPicPr>
          <p:cNvPr id="3" name="Picture 2">
            <a:extLst>
              <a:ext uri="{FF2B5EF4-FFF2-40B4-BE49-F238E27FC236}">
                <a16:creationId xmlns:a16="http://schemas.microsoft.com/office/drawing/2014/main" id="{DA054599-E37D-8F03-AD46-228543C035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20201" y="1226128"/>
            <a:ext cx="8915399" cy="7239000"/>
          </a:xfrm>
          <a:prstGeom prst="rect">
            <a:avLst/>
          </a:prstGeom>
          <a:noFill/>
          <a:ln>
            <a:noFill/>
          </a:ln>
        </p:spPr>
      </p:pic>
    </p:spTree>
    <p:extLst>
      <p:ext uri="{BB962C8B-B14F-4D97-AF65-F5344CB8AC3E}">
        <p14:creationId xmlns:p14="http://schemas.microsoft.com/office/powerpoint/2010/main" val="2379551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86" y="-265753"/>
            <a:ext cx="19232897" cy="10818505"/>
          </a:xfrm>
          <a:custGeom>
            <a:avLst/>
            <a:gdLst/>
            <a:ahLst/>
            <a:cxnLst/>
            <a:rect l="l" t="t" r="r" b="b"/>
            <a:pathLst>
              <a:path w="19232897" h="10818505">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M" dirty="0"/>
          </a:p>
        </p:txBody>
      </p:sp>
      <p:sp>
        <p:nvSpPr>
          <p:cNvPr id="3" name="Freeform 3"/>
          <p:cNvSpPr/>
          <p:nvPr/>
        </p:nvSpPr>
        <p:spPr>
          <a:xfrm rot="10336776">
            <a:off x="11547497" y="4621715"/>
            <a:ext cx="10505962" cy="9350306"/>
          </a:xfrm>
          <a:custGeom>
            <a:avLst/>
            <a:gdLst/>
            <a:ahLst/>
            <a:cxnLst/>
            <a:rect l="l" t="t" r="r" b="b"/>
            <a:pathLst>
              <a:path w="10505962" h="9350306">
                <a:moveTo>
                  <a:pt x="0" y="0"/>
                </a:moveTo>
                <a:lnTo>
                  <a:pt x="10505962" y="0"/>
                </a:lnTo>
                <a:lnTo>
                  <a:pt x="10505962" y="9350306"/>
                </a:lnTo>
                <a:lnTo>
                  <a:pt x="0" y="9350306"/>
                </a:lnTo>
                <a:lnTo>
                  <a:pt x="0" y="0"/>
                </a:lnTo>
                <a:close/>
              </a:path>
            </a:pathLst>
          </a:custGeom>
          <a:blipFill>
            <a:blip r:embed="rId4"/>
            <a:stretch>
              <a:fillRect/>
            </a:stretch>
          </a:blipFill>
        </p:spPr>
      </p:sp>
      <p:sp>
        <p:nvSpPr>
          <p:cNvPr id="4" name="TextBox 4"/>
          <p:cNvSpPr txBox="1"/>
          <p:nvPr/>
        </p:nvSpPr>
        <p:spPr>
          <a:xfrm>
            <a:off x="838200" y="8123662"/>
            <a:ext cx="10858500" cy="1173206"/>
          </a:xfrm>
          <a:prstGeom prst="rect">
            <a:avLst/>
          </a:prstGeom>
        </p:spPr>
        <p:txBody>
          <a:bodyPr wrap="square" lIns="0" tIns="0" rIns="0" bIns="0" rtlCol="0" anchor="t">
            <a:spAutoFit/>
          </a:bodyPr>
          <a:lstStyle/>
          <a:p>
            <a:pPr algn="l">
              <a:lnSpc>
                <a:spcPts val="9599"/>
              </a:lnSpc>
            </a:pPr>
            <a:r>
              <a:rPr lang="en-US" sz="7999" dirty="0">
                <a:solidFill>
                  <a:srgbClr val="FFFFFF"/>
                </a:solidFill>
                <a:latin typeface="Libre Franklin Bold"/>
                <a:ea typeface="Libre Franklin Bold"/>
                <a:cs typeface="Libre Franklin Bold"/>
                <a:sym typeface="Libre Franklin Bold"/>
              </a:rPr>
              <a:t>IMPLEMENTATION</a:t>
            </a:r>
          </a:p>
        </p:txBody>
      </p:sp>
      <p:sp>
        <p:nvSpPr>
          <p:cNvPr id="9" name="TextBox 9"/>
          <p:cNvSpPr txBox="1"/>
          <p:nvPr/>
        </p:nvSpPr>
        <p:spPr>
          <a:xfrm>
            <a:off x="6019800" y="3390900"/>
            <a:ext cx="11353800" cy="3190682"/>
          </a:xfrm>
          <a:prstGeom prst="rect">
            <a:avLst/>
          </a:prstGeom>
        </p:spPr>
        <p:txBody>
          <a:bodyPr wrap="square" lIns="0" tIns="0" rIns="0" bIns="0" rtlCol="0" anchor="t">
            <a:spAutoFit/>
          </a:bodyPr>
          <a:lstStyle/>
          <a:p>
            <a:pPr>
              <a:lnSpc>
                <a:spcPts val="4199"/>
              </a:lnSpc>
              <a:spcBef>
                <a:spcPct val="0"/>
              </a:spcBef>
            </a:pPr>
            <a:r>
              <a:rPr lang="en-GB" sz="3600" dirty="0">
                <a:solidFill>
                  <a:schemeClr val="bg1"/>
                </a:solidFill>
                <a:effectLst/>
                <a:latin typeface="+mj-lt"/>
                <a:ea typeface="Arial" panose="020B0604020202020204" pitchFamily="34" charset="0"/>
              </a:rPr>
              <a:t>The implementation of a disaster management mobile application (DMA) developed using React Native and Firebase. The application aims to empower users with the tools and information necessary for preparedness, communication, and response during emergencies.</a:t>
            </a:r>
            <a:endParaRPr lang="en-CM" sz="3600" dirty="0">
              <a:solidFill>
                <a:schemeClr val="bg1"/>
              </a:solidFill>
              <a:effectLst/>
              <a:latin typeface="+mj-lt"/>
              <a:ea typeface="Arial" panose="020B0604020202020204" pitchFamily="34" charset="0"/>
            </a:endParaRPr>
          </a:p>
          <a:p>
            <a:pPr algn="l">
              <a:lnSpc>
                <a:spcPts val="4199"/>
              </a:lnSpc>
              <a:spcBef>
                <a:spcPct val="0"/>
              </a:spcBef>
            </a:pPr>
            <a:endParaRPr lang="en-US" sz="2999" dirty="0">
              <a:solidFill>
                <a:srgbClr val="FFFFFF"/>
              </a:solidFill>
              <a:latin typeface="Libre Franklin Bold"/>
              <a:ea typeface="Libre Franklin Bold"/>
              <a:cs typeface="Libre Franklin Bold"/>
              <a:sym typeface="Libre Franklin Bold"/>
            </a:endParaRPr>
          </a:p>
        </p:txBody>
      </p:sp>
      <p:sp>
        <p:nvSpPr>
          <p:cNvPr id="14" name="Freeform 14"/>
          <p:cNvSpPr/>
          <p:nvPr/>
        </p:nvSpPr>
        <p:spPr>
          <a:xfrm rot="6314306">
            <a:off x="-2689679" y="-3281794"/>
            <a:ext cx="9681882" cy="9258300"/>
          </a:xfrm>
          <a:custGeom>
            <a:avLst/>
            <a:gdLst/>
            <a:ahLst/>
            <a:cxnLst/>
            <a:rect l="l" t="t" r="r" b="b"/>
            <a:pathLst>
              <a:path w="9681882" h="9258300">
                <a:moveTo>
                  <a:pt x="0" y="0"/>
                </a:moveTo>
                <a:lnTo>
                  <a:pt x="9681882" y="0"/>
                </a:lnTo>
                <a:lnTo>
                  <a:pt x="9681882" y="9258300"/>
                </a:lnTo>
                <a:lnTo>
                  <a:pt x="0" y="9258300"/>
                </a:lnTo>
                <a:lnTo>
                  <a:pt x="0" y="0"/>
                </a:lnTo>
                <a:close/>
              </a:path>
            </a:pathLst>
          </a:custGeom>
          <a:blipFill>
            <a:blip r:embed="rId5"/>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DEA9C6-BA82-7B06-B839-3EA0113584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38300"/>
            <a:ext cx="15433152" cy="7010400"/>
          </a:xfrm>
          <a:prstGeom prst="rect">
            <a:avLst/>
          </a:prstGeom>
          <a:noFill/>
          <a:ln>
            <a:noFill/>
          </a:ln>
        </p:spPr>
      </p:pic>
    </p:spTree>
    <p:extLst>
      <p:ext uri="{BB962C8B-B14F-4D97-AF65-F5344CB8AC3E}">
        <p14:creationId xmlns:p14="http://schemas.microsoft.com/office/powerpoint/2010/main" val="2822090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4AC828-21A5-B8DD-9C64-973EED27541B}"/>
              </a:ext>
            </a:extLst>
          </p:cNvPr>
          <p:cNvPicPr>
            <a:picLocks noChangeAspect="1"/>
          </p:cNvPicPr>
          <p:nvPr/>
        </p:nvPicPr>
        <p:blipFill>
          <a:blip r:embed="rId2"/>
          <a:stretch>
            <a:fillRect/>
          </a:stretch>
        </p:blipFill>
        <p:spPr>
          <a:xfrm>
            <a:off x="1828800" y="800100"/>
            <a:ext cx="14554200" cy="8859088"/>
          </a:xfrm>
          <a:prstGeom prst="rect">
            <a:avLst/>
          </a:prstGeom>
        </p:spPr>
      </p:pic>
    </p:spTree>
    <p:extLst>
      <p:ext uri="{BB962C8B-B14F-4D97-AF65-F5344CB8AC3E}">
        <p14:creationId xmlns:p14="http://schemas.microsoft.com/office/powerpoint/2010/main" val="123119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265753"/>
            <a:ext cx="19232897" cy="10818505"/>
          </a:xfrm>
          <a:custGeom>
            <a:avLst/>
            <a:gdLst/>
            <a:ahLst/>
            <a:cxnLst/>
            <a:rect l="l" t="t" r="r" b="b"/>
            <a:pathLst>
              <a:path w="19232897" h="10818505">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M" dirty="0"/>
          </a:p>
        </p:txBody>
      </p:sp>
      <p:sp>
        <p:nvSpPr>
          <p:cNvPr id="3" name="Freeform 3"/>
          <p:cNvSpPr/>
          <p:nvPr/>
        </p:nvSpPr>
        <p:spPr>
          <a:xfrm>
            <a:off x="-2099266" y="-2047397"/>
            <a:ext cx="5256167" cy="4677989"/>
          </a:xfrm>
          <a:custGeom>
            <a:avLst/>
            <a:gdLst/>
            <a:ahLst/>
            <a:cxnLst/>
            <a:rect l="l" t="t" r="r" b="b"/>
            <a:pathLst>
              <a:path w="5256167" h="4677989">
                <a:moveTo>
                  <a:pt x="0" y="0"/>
                </a:moveTo>
                <a:lnTo>
                  <a:pt x="5256168" y="0"/>
                </a:lnTo>
                <a:lnTo>
                  <a:pt x="5256168" y="4677989"/>
                </a:lnTo>
                <a:lnTo>
                  <a:pt x="0" y="4677989"/>
                </a:lnTo>
                <a:lnTo>
                  <a:pt x="0" y="0"/>
                </a:lnTo>
                <a:close/>
              </a:path>
            </a:pathLst>
          </a:custGeom>
          <a:blipFill>
            <a:blip r:embed="rId4"/>
            <a:stretch>
              <a:fillRect/>
            </a:stretch>
          </a:blipFill>
        </p:spPr>
        <p:txBody>
          <a:bodyPr/>
          <a:lstStyle/>
          <a:p>
            <a:endParaRPr lang="en-CM" dirty="0"/>
          </a:p>
        </p:txBody>
      </p:sp>
      <p:sp>
        <p:nvSpPr>
          <p:cNvPr id="4" name="Freeform 4"/>
          <p:cNvSpPr/>
          <p:nvPr/>
        </p:nvSpPr>
        <p:spPr>
          <a:xfrm>
            <a:off x="15260957" y="1737596"/>
            <a:ext cx="8278095" cy="9583902"/>
          </a:xfrm>
          <a:custGeom>
            <a:avLst/>
            <a:gdLst/>
            <a:ahLst/>
            <a:cxnLst/>
            <a:rect l="l" t="t" r="r" b="b"/>
            <a:pathLst>
              <a:path w="8278095" h="9583902">
                <a:moveTo>
                  <a:pt x="0" y="0"/>
                </a:moveTo>
                <a:lnTo>
                  <a:pt x="8278096" y="0"/>
                </a:lnTo>
                <a:lnTo>
                  <a:pt x="8278096" y="9583902"/>
                </a:lnTo>
                <a:lnTo>
                  <a:pt x="0" y="9583902"/>
                </a:lnTo>
                <a:lnTo>
                  <a:pt x="0" y="0"/>
                </a:lnTo>
                <a:close/>
              </a:path>
            </a:pathLst>
          </a:custGeom>
          <a:blipFill>
            <a:blip r:embed="rId5"/>
            <a:stretch>
              <a:fillRect/>
            </a:stretch>
          </a:blipFill>
        </p:spPr>
      </p:sp>
      <p:sp>
        <p:nvSpPr>
          <p:cNvPr id="5" name="Freeform 5"/>
          <p:cNvSpPr/>
          <p:nvPr/>
        </p:nvSpPr>
        <p:spPr>
          <a:xfrm rot="2309401">
            <a:off x="15887967" y="2706629"/>
            <a:ext cx="1917518" cy="2219992"/>
          </a:xfrm>
          <a:custGeom>
            <a:avLst/>
            <a:gdLst/>
            <a:ahLst/>
            <a:cxnLst/>
            <a:rect l="l" t="t" r="r" b="b"/>
            <a:pathLst>
              <a:path w="1917518" h="2219992">
                <a:moveTo>
                  <a:pt x="0" y="0"/>
                </a:moveTo>
                <a:lnTo>
                  <a:pt x="1917518" y="0"/>
                </a:lnTo>
                <a:lnTo>
                  <a:pt x="1917518" y="2219992"/>
                </a:lnTo>
                <a:lnTo>
                  <a:pt x="0" y="2219992"/>
                </a:lnTo>
                <a:lnTo>
                  <a:pt x="0" y="0"/>
                </a:lnTo>
                <a:close/>
              </a:path>
            </a:pathLst>
          </a:custGeom>
          <a:blipFill>
            <a:blip r:embed="rId5"/>
            <a:stretch>
              <a:fillRect/>
            </a:stretch>
          </a:blipFill>
        </p:spPr>
      </p:sp>
      <p:grpSp>
        <p:nvGrpSpPr>
          <p:cNvPr id="6" name="Group 6"/>
          <p:cNvGrpSpPr/>
          <p:nvPr/>
        </p:nvGrpSpPr>
        <p:grpSpPr>
          <a:xfrm>
            <a:off x="1028700" y="1028700"/>
            <a:ext cx="3388123" cy="318656"/>
            <a:chOff x="0" y="0"/>
            <a:chExt cx="4517498" cy="424874"/>
          </a:xfrm>
        </p:grpSpPr>
        <p:sp>
          <p:nvSpPr>
            <p:cNvPr id="7" name="AutoShape 7"/>
            <p:cNvSpPr/>
            <p:nvPr/>
          </p:nvSpPr>
          <p:spPr>
            <a:xfrm rot="-5400000">
              <a:off x="3019346" y="-1262019"/>
              <a:ext cx="47665" cy="2948639"/>
            </a:xfrm>
            <a:prstGeom prst="rect">
              <a:avLst/>
            </a:prstGeom>
            <a:solidFill>
              <a:srgbClr val="FFFFFF"/>
            </a:solidFill>
          </p:spPr>
        </p:sp>
        <p:sp>
          <p:nvSpPr>
            <p:cNvPr id="8" name="TextBox 8"/>
            <p:cNvSpPr txBox="1"/>
            <p:nvPr/>
          </p:nvSpPr>
          <p:spPr>
            <a:xfrm>
              <a:off x="0" y="0"/>
              <a:ext cx="1296715" cy="424874"/>
            </a:xfrm>
            <a:prstGeom prst="rect">
              <a:avLst/>
            </a:prstGeom>
          </p:spPr>
          <p:txBody>
            <a:bodyPr lIns="0" tIns="0" rIns="0" bIns="0" rtlCol="0" anchor="t">
              <a:spAutoFit/>
            </a:bodyPr>
            <a:lstStyle/>
            <a:p>
              <a:pPr algn="just">
                <a:lnSpc>
                  <a:spcPts val="2520"/>
                </a:lnSpc>
              </a:pPr>
              <a:r>
                <a:rPr lang="en-US" sz="2100">
                  <a:solidFill>
                    <a:srgbClr val="FFFFFF"/>
                  </a:solidFill>
                  <a:latin typeface="Libre Franklin Bold"/>
                  <a:ea typeface="Libre Franklin Bold"/>
                  <a:cs typeface="Libre Franklin Bold"/>
                  <a:sym typeface="Libre Franklin Bold"/>
                </a:rPr>
                <a:t>02</a:t>
              </a:r>
            </a:p>
          </p:txBody>
        </p:sp>
      </p:grpSp>
      <p:sp>
        <p:nvSpPr>
          <p:cNvPr id="9" name="TextBox 9"/>
          <p:cNvSpPr txBox="1"/>
          <p:nvPr/>
        </p:nvSpPr>
        <p:spPr>
          <a:xfrm>
            <a:off x="4191000" y="1737596"/>
            <a:ext cx="11558050" cy="1201367"/>
          </a:xfrm>
          <a:prstGeom prst="rect">
            <a:avLst/>
          </a:prstGeom>
        </p:spPr>
        <p:txBody>
          <a:bodyPr lIns="0" tIns="0" rIns="0" bIns="0" rtlCol="0" anchor="t">
            <a:spAutoFit/>
          </a:bodyPr>
          <a:lstStyle/>
          <a:p>
            <a:pPr algn="l">
              <a:lnSpc>
                <a:spcPts val="9599"/>
              </a:lnSpc>
            </a:pPr>
            <a:r>
              <a:rPr lang="en-US" sz="7999" b="1" dirty="0">
                <a:solidFill>
                  <a:srgbClr val="FFFFFF"/>
                </a:solidFill>
                <a:latin typeface="Libre Franklin Bold"/>
                <a:ea typeface="Libre Franklin Bold"/>
                <a:cs typeface="Libre Franklin Bold"/>
                <a:sym typeface="Libre Franklin Bold"/>
              </a:rPr>
              <a:t>Presentation Outline</a:t>
            </a:r>
          </a:p>
        </p:txBody>
      </p:sp>
      <p:sp>
        <p:nvSpPr>
          <p:cNvPr id="10" name="TextBox 10"/>
          <p:cNvSpPr txBox="1"/>
          <p:nvPr/>
        </p:nvSpPr>
        <p:spPr>
          <a:xfrm>
            <a:off x="115442" y="4225408"/>
            <a:ext cx="8602762" cy="3460371"/>
          </a:xfrm>
          <a:prstGeom prst="rect">
            <a:avLst/>
          </a:prstGeom>
        </p:spPr>
        <p:txBody>
          <a:bodyPr wrap="square" lIns="0" tIns="0" rIns="0" bIns="0" rtlCol="0" anchor="t">
            <a:spAutoFit/>
          </a:bodyPr>
          <a:lstStyle/>
          <a:p>
            <a:pPr algn="l">
              <a:lnSpc>
                <a:spcPts val="3359"/>
              </a:lnSpc>
              <a:spcBef>
                <a:spcPct val="0"/>
              </a:spcBef>
            </a:pPr>
            <a:r>
              <a:rPr lang="en-US" sz="5400" dirty="0">
                <a:solidFill>
                  <a:srgbClr val="FFFFFF"/>
                </a:solidFill>
                <a:latin typeface="Libre Franklin Light"/>
                <a:ea typeface="Libre Franklin Light"/>
                <a:cs typeface="Libre Franklin Light"/>
                <a:sym typeface="Libre Franklin Light"/>
              </a:rPr>
              <a:t>1) INTRODUCTION</a:t>
            </a:r>
          </a:p>
          <a:p>
            <a:pPr algn="l">
              <a:lnSpc>
                <a:spcPts val="3359"/>
              </a:lnSpc>
              <a:spcBef>
                <a:spcPct val="0"/>
              </a:spcBef>
            </a:pPr>
            <a:endParaRPr lang="en-US" sz="5400" dirty="0">
              <a:solidFill>
                <a:srgbClr val="FFFFFF"/>
              </a:solidFill>
              <a:latin typeface="Libre Franklin Light"/>
              <a:ea typeface="Libre Franklin Light"/>
              <a:cs typeface="Libre Franklin Light"/>
              <a:sym typeface="Libre Franklin Light"/>
            </a:endParaRPr>
          </a:p>
          <a:p>
            <a:pPr algn="l">
              <a:lnSpc>
                <a:spcPts val="3359"/>
              </a:lnSpc>
              <a:spcBef>
                <a:spcPct val="0"/>
              </a:spcBef>
            </a:pPr>
            <a:endParaRPr lang="en-US" sz="5400" dirty="0">
              <a:solidFill>
                <a:srgbClr val="FFFFFF"/>
              </a:solidFill>
              <a:latin typeface="Libre Franklin Light"/>
              <a:ea typeface="Libre Franklin Light"/>
              <a:cs typeface="Libre Franklin Light"/>
              <a:sym typeface="Libre Franklin Light"/>
            </a:endParaRPr>
          </a:p>
          <a:p>
            <a:pPr algn="l">
              <a:lnSpc>
                <a:spcPts val="3359"/>
              </a:lnSpc>
              <a:spcBef>
                <a:spcPct val="0"/>
              </a:spcBef>
            </a:pPr>
            <a:r>
              <a:rPr lang="en-US" sz="5400" dirty="0">
                <a:solidFill>
                  <a:srgbClr val="FFFFFF"/>
                </a:solidFill>
                <a:latin typeface="Libre Franklin Light"/>
                <a:ea typeface="Libre Franklin Light"/>
                <a:cs typeface="Libre Franklin Light"/>
                <a:sym typeface="Libre Franklin Light"/>
              </a:rPr>
              <a:t>2) REQUIREMENT GATHERING</a:t>
            </a:r>
          </a:p>
          <a:p>
            <a:pPr algn="l">
              <a:lnSpc>
                <a:spcPts val="3359"/>
              </a:lnSpc>
              <a:spcBef>
                <a:spcPct val="0"/>
              </a:spcBef>
            </a:pPr>
            <a:endParaRPr lang="en-US" sz="5400" dirty="0">
              <a:solidFill>
                <a:srgbClr val="FFFFFF"/>
              </a:solidFill>
              <a:latin typeface="Libre Franklin Light"/>
              <a:ea typeface="Libre Franklin Light"/>
              <a:cs typeface="Libre Franklin Light"/>
              <a:sym typeface="Libre Franklin Light"/>
            </a:endParaRPr>
          </a:p>
          <a:p>
            <a:pPr algn="l">
              <a:lnSpc>
                <a:spcPts val="3359"/>
              </a:lnSpc>
              <a:spcBef>
                <a:spcPct val="0"/>
              </a:spcBef>
            </a:pPr>
            <a:endParaRPr lang="en-US" sz="5400" dirty="0">
              <a:solidFill>
                <a:srgbClr val="FFFFFF"/>
              </a:solidFill>
              <a:latin typeface="Libre Franklin Light"/>
              <a:ea typeface="Libre Franklin Light"/>
              <a:cs typeface="Libre Franklin Light"/>
              <a:sym typeface="Libre Franklin Light"/>
            </a:endParaRPr>
          </a:p>
          <a:p>
            <a:pPr algn="l">
              <a:lnSpc>
                <a:spcPts val="3359"/>
              </a:lnSpc>
              <a:spcBef>
                <a:spcPct val="0"/>
              </a:spcBef>
            </a:pPr>
            <a:r>
              <a:rPr lang="en-US" sz="5400" dirty="0">
                <a:solidFill>
                  <a:srgbClr val="FFFFFF"/>
                </a:solidFill>
                <a:latin typeface="Libre Franklin Light"/>
                <a:ea typeface="Libre Franklin Light"/>
                <a:cs typeface="Libre Franklin Light"/>
                <a:sym typeface="Libre Franklin Light"/>
              </a:rPr>
              <a:t>3) REQUIREMENT ANALYSIS</a:t>
            </a:r>
          </a:p>
          <a:p>
            <a:pPr algn="l">
              <a:lnSpc>
                <a:spcPts val="3359"/>
              </a:lnSpc>
              <a:spcBef>
                <a:spcPct val="0"/>
              </a:spcBef>
            </a:pPr>
            <a:endParaRPr lang="en-US" sz="2400" dirty="0">
              <a:solidFill>
                <a:srgbClr val="FFFFFF"/>
              </a:solidFill>
              <a:latin typeface="Libre Franklin Light"/>
              <a:ea typeface="Libre Franklin Light"/>
              <a:cs typeface="Libre Franklin Light"/>
              <a:sym typeface="Libre Franklin Light"/>
            </a:endParaRPr>
          </a:p>
        </p:txBody>
      </p:sp>
      <p:sp>
        <p:nvSpPr>
          <p:cNvPr id="11" name="TextBox 11"/>
          <p:cNvSpPr txBox="1"/>
          <p:nvPr/>
        </p:nvSpPr>
        <p:spPr>
          <a:xfrm>
            <a:off x="9569798" y="5700465"/>
            <a:ext cx="8278095" cy="4433971"/>
          </a:xfrm>
          <a:prstGeom prst="rect">
            <a:avLst/>
          </a:prstGeom>
        </p:spPr>
        <p:txBody>
          <a:bodyPr wrap="square" lIns="0" tIns="0" rIns="0" bIns="0" rtlCol="0" anchor="t">
            <a:spAutoFit/>
          </a:bodyPr>
          <a:lstStyle/>
          <a:p>
            <a:pPr marL="0" lvl="0" indent="0" algn="l">
              <a:lnSpc>
                <a:spcPts val="3359"/>
              </a:lnSpc>
              <a:spcBef>
                <a:spcPct val="0"/>
              </a:spcBef>
            </a:pPr>
            <a:r>
              <a:rPr lang="en-US" sz="5400" dirty="0">
                <a:solidFill>
                  <a:srgbClr val="FFFFFF"/>
                </a:solidFill>
                <a:latin typeface="Libre Franklin Light"/>
                <a:ea typeface="Libre Franklin Light"/>
                <a:cs typeface="Libre Franklin Light"/>
                <a:sym typeface="Libre Franklin Light"/>
              </a:rPr>
              <a:t>4) SYSTEM MODELLING</a:t>
            </a:r>
          </a:p>
          <a:p>
            <a:pPr marL="0" lvl="0" indent="0" algn="l">
              <a:lnSpc>
                <a:spcPts val="3359"/>
              </a:lnSpc>
              <a:spcBef>
                <a:spcPct val="0"/>
              </a:spcBef>
            </a:pPr>
            <a:endParaRPr lang="en-US" sz="5400" u="none" dirty="0">
              <a:solidFill>
                <a:srgbClr val="FFFFFF"/>
              </a:solidFill>
              <a:latin typeface="Libre Franklin Light"/>
              <a:ea typeface="Libre Franklin Light"/>
              <a:cs typeface="Libre Franklin Light"/>
              <a:sym typeface="Libre Franklin Light"/>
            </a:endParaRPr>
          </a:p>
          <a:p>
            <a:pPr marL="0" lvl="0" indent="0" algn="l">
              <a:lnSpc>
                <a:spcPts val="3359"/>
              </a:lnSpc>
              <a:spcBef>
                <a:spcPct val="0"/>
              </a:spcBef>
            </a:pPr>
            <a:endParaRPr lang="en-US" sz="5400" u="none" dirty="0">
              <a:solidFill>
                <a:srgbClr val="FFFFFF"/>
              </a:solidFill>
              <a:latin typeface="Libre Franklin Light"/>
              <a:ea typeface="Libre Franklin Light"/>
              <a:cs typeface="Libre Franklin Light"/>
              <a:sym typeface="Libre Franklin Light"/>
            </a:endParaRPr>
          </a:p>
          <a:p>
            <a:pPr marL="0" lvl="0" indent="0" algn="l">
              <a:lnSpc>
                <a:spcPts val="3359"/>
              </a:lnSpc>
              <a:spcBef>
                <a:spcPct val="0"/>
              </a:spcBef>
            </a:pPr>
            <a:r>
              <a:rPr lang="en-US" sz="5400" u="none" dirty="0">
                <a:solidFill>
                  <a:srgbClr val="FFFFFF"/>
                </a:solidFill>
                <a:latin typeface="Libre Franklin Light"/>
                <a:ea typeface="Libre Franklin Light"/>
                <a:cs typeface="Libre Franklin Light"/>
                <a:sym typeface="Libre Franklin Light"/>
              </a:rPr>
              <a:t>5) UI DESIGNING</a:t>
            </a:r>
          </a:p>
          <a:p>
            <a:pPr marL="0" lvl="0" indent="0" algn="l">
              <a:lnSpc>
                <a:spcPts val="3359"/>
              </a:lnSpc>
              <a:spcBef>
                <a:spcPct val="0"/>
              </a:spcBef>
            </a:pPr>
            <a:endParaRPr lang="en-US" sz="5400" u="none" dirty="0">
              <a:solidFill>
                <a:srgbClr val="FFFFFF"/>
              </a:solidFill>
              <a:latin typeface="Libre Franklin Light"/>
              <a:ea typeface="Libre Franklin Light"/>
              <a:cs typeface="Libre Franklin Light"/>
              <a:sym typeface="Libre Franklin Light"/>
            </a:endParaRPr>
          </a:p>
          <a:p>
            <a:pPr marL="0" lvl="0" indent="0" algn="l">
              <a:lnSpc>
                <a:spcPts val="3359"/>
              </a:lnSpc>
              <a:spcBef>
                <a:spcPct val="0"/>
              </a:spcBef>
            </a:pPr>
            <a:endParaRPr lang="en-US" sz="5400" dirty="0">
              <a:solidFill>
                <a:srgbClr val="FFFFFF"/>
              </a:solidFill>
              <a:latin typeface="Libre Franklin Light"/>
              <a:ea typeface="Libre Franklin Light"/>
              <a:cs typeface="Libre Franklin Light"/>
              <a:sym typeface="Libre Franklin Light"/>
            </a:endParaRPr>
          </a:p>
          <a:p>
            <a:pPr marL="0" lvl="0" indent="0" algn="l">
              <a:lnSpc>
                <a:spcPts val="3359"/>
              </a:lnSpc>
              <a:spcBef>
                <a:spcPct val="0"/>
              </a:spcBef>
            </a:pPr>
            <a:r>
              <a:rPr lang="en-US" sz="5400" u="none" dirty="0">
                <a:solidFill>
                  <a:srgbClr val="FFFFFF"/>
                </a:solidFill>
                <a:latin typeface="Libre Franklin Light"/>
                <a:ea typeface="Libre Franklin Light"/>
                <a:cs typeface="Libre Franklin Light"/>
                <a:sym typeface="Libre Franklin Light"/>
              </a:rPr>
              <a:t>6) IMPLEMENTATION</a:t>
            </a:r>
            <a:endParaRPr lang="en-US" sz="5400" dirty="0">
              <a:solidFill>
                <a:srgbClr val="FFFFFF"/>
              </a:solidFill>
              <a:latin typeface="Libre Franklin Light"/>
              <a:ea typeface="Libre Franklin Light"/>
              <a:cs typeface="Libre Franklin Light"/>
              <a:sym typeface="Libre Franklin Light"/>
            </a:endParaRPr>
          </a:p>
          <a:p>
            <a:pPr marL="0" lvl="0" indent="0" algn="l">
              <a:lnSpc>
                <a:spcPts val="3359"/>
              </a:lnSpc>
              <a:spcBef>
                <a:spcPct val="0"/>
              </a:spcBef>
            </a:pPr>
            <a:endParaRPr lang="en-US" sz="5400" u="none" dirty="0">
              <a:solidFill>
                <a:srgbClr val="FFFFFF"/>
              </a:solidFill>
              <a:latin typeface="Libre Franklin Light"/>
              <a:ea typeface="Libre Franklin Light"/>
              <a:cs typeface="Libre Franklin Light"/>
              <a:sym typeface="Libre Franklin Light"/>
            </a:endParaRPr>
          </a:p>
          <a:p>
            <a:pPr marL="0" lvl="0" indent="0" algn="l">
              <a:lnSpc>
                <a:spcPts val="3359"/>
              </a:lnSpc>
              <a:spcBef>
                <a:spcPct val="0"/>
              </a:spcBef>
            </a:pPr>
            <a:endParaRPr lang="en-US" sz="5400" dirty="0">
              <a:solidFill>
                <a:srgbClr val="FFFFFF"/>
              </a:solidFill>
              <a:latin typeface="Libre Franklin Light"/>
              <a:ea typeface="Libre Franklin Light"/>
              <a:cs typeface="Libre Franklin Light"/>
              <a:sym typeface="Libre Franklin Light"/>
            </a:endParaRPr>
          </a:p>
          <a:p>
            <a:pPr marL="0" lvl="0" indent="0" algn="l">
              <a:lnSpc>
                <a:spcPts val="3359"/>
              </a:lnSpc>
              <a:spcBef>
                <a:spcPct val="0"/>
              </a:spcBef>
            </a:pPr>
            <a:r>
              <a:rPr lang="en-US" sz="5400" u="none" dirty="0">
                <a:solidFill>
                  <a:srgbClr val="FFFFFF"/>
                </a:solidFill>
                <a:latin typeface="Libre Franklin Light"/>
                <a:ea typeface="Libre Franklin Light"/>
                <a:cs typeface="Libre Franklin Light"/>
                <a:sym typeface="Libre Franklin Light"/>
              </a:rPr>
              <a:t>7) 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352E6F-0314-D4F4-4788-32C69CEDE7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530" y="571500"/>
            <a:ext cx="1675130" cy="3423920"/>
          </a:xfrm>
          <a:prstGeom prst="rect">
            <a:avLst/>
          </a:prstGeom>
          <a:noFill/>
          <a:ln>
            <a:noFill/>
          </a:ln>
        </p:spPr>
      </p:pic>
      <p:pic>
        <p:nvPicPr>
          <p:cNvPr id="3" name="Picture 2">
            <a:extLst>
              <a:ext uri="{FF2B5EF4-FFF2-40B4-BE49-F238E27FC236}">
                <a16:creationId xmlns:a16="http://schemas.microsoft.com/office/drawing/2014/main" id="{2B09B72F-C327-D654-F383-8B287EBBBF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2215" y="88554"/>
            <a:ext cx="1675130" cy="3423920"/>
          </a:xfrm>
          <a:prstGeom prst="rect">
            <a:avLst/>
          </a:prstGeom>
          <a:noFill/>
          <a:ln>
            <a:noFill/>
          </a:ln>
        </p:spPr>
      </p:pic>
      <p:pic>
        <p:nvPicPr>
          <p:cNvPr id="4" name="Picture 3">
            <a:extLst>
              <a:ext uri="{FF2B5EF4-FFF2-40B4-BE49-F238E27FC236}">
                <a16:creationId xmlns:a16="http://schemas.microsoft.com/office/drawing/2014/main" id="{08775E7B-70AC-EF80-C444-BC767432741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8777" y="1765300"/>
            <a:ext cx="1671320" cy="3416300"/>
          </a:xfrm>
          <a:prstGeom prst="rect">
            <a:avLst/>
          </a:prstGeom>
          <a:noFill/>
          <a:ln>
            <a:noFill/>
          </a:ln>
        </p:spPr>
      </p:pic>
      <p:pic>
        <p:nvPicPr>
          <p:cNvPr id="5" name="Picture 4">
            <a:extLst>
              <a:ext uri="{FF2B5EF4-FFF2-40B4-BE49-F238E27FC236}">
                <a16:creationId xmlns:a16="http://schemas.microsoft.com/office/drawing/2014/main" id="{EF0BEF73-2E38-695C-A751-531B1E73437C}"/>
              </a:ext>
            </a:extLst>
          </p:cNvPr>
          <p:cNvPicPr>
            <a:picLocks noChangeAspect="1"/>
          </p:cNvPicPr>
          <p:nvPr/>
        </p:nvPicPr>
        <p:blipFill>
          <a:blip r:embed="rId5"/>
          <a:stretch>
            <a:fillRect/>
          </a:stretch>
        </p:blipFill>
        <p:spPr>
          <a:xfrm>
            <a:off x="776875" y="5758180"/>
            <a:ext cx="8799290" cy="3733800"/>
          </a:xfrm>
          <a:prstGeom prst="rect">
            <a:avLst/>
          </a:prstGeom>
        </p:spPr>
      </p:pic>
      <p:pic>
        <p:nvPicPr>
          <p:cNvPr id="6" name="Picture 5">
            <a:extLst>
              <a:ext uri="{FF2B5EF4-FFF2-40B4-BE49-F238E27FC236}">
                <a16:creationId xmlns:a16="http://schemas.microsoft.com/office/drawing/2014/main" id="{E2D4BD47-88C9-CCCF-C534-86CDCEFD375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3625" y="2019300"/>
            <a:ext cx="1844674" cy="3336290"/>
          </a:xfrm>
          <a:prstGeom prst="rect">
            <a:avLst/>
          </a:prstGeom>
          <a:noFill/>
          <a:ln>
            <a:noFill/>
          </a:ln>
        </p:spPr>
      </p:pic>
      <p:pic>
        <p:nvPicPr>
          <p:cNvPr id="7" name="Picture 6">
            <a:extLst>
              <a:ext uri="{FF2B5EF4-FFF2-40B4-BE49-F238E27FC236}">
                <a16:creationId xmlns:a16="http://schemas.microsoft.com/office/drawing/2014/main" id="{87AA24D9-38F3-2376-9A3B-272662105CC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27147" y="13509"/>
            <a:ext cx="1619250" cy="3310890"/>
          </a:xfrm>
          <a:prstGeom prst="rect">
            <a:avLst/>
          </a:prstGeom>
          <a:noFill/>
          <a:ln>
            <a:noFill/>
          </a:ln>
        </p:spPr>
      </p:pic>
      <p:pic>
        <p:nvPicPr>
          <p:cNvPr id="8" name="Picture 7">
            <a:extLst>
              <a:ext uri="{FF2B5EF4-FFF2-40B4-BE49-F238E27FC236}">
                <a16:creationId xmlns:a16="http://schemas.microsoft.com/office/drawing/2014/main" id="{556A8493-6C08-510C-AF85-06B2BF246F3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47972" y="2213610"/>
            <a:ext cx="1844675" cy="3769995"/>
          </a:xfrm>
          <a:prstGeom prst="rect">
            <a:avLst/>
          </a:prstGeom>
          <a:noFill/>
          <a:ln>
            <a:noFill/>
          </a:ln>
        </p:spPr>
      </p:pic>
      <p:pic>
        <p:nvPicPr>
          <p:cNvPr id="9" name="Picture 8">
            <a:extLst>
              <a:ext uri="{FF2B5EF4-FFF2-40B4-BE49-F238E27FC236}">
                <a16:creationId xmlns:a16="http://schemas.microsoft.com/office/drawing/2014/main" id="{C8EF6AEE-A7A2-9FE2-5708-DA1D08335D1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82200" y="6191885"/>
            <a:ext cx="1840865" cy="3763010"/>
          </a:xfrm>
          <a:prstGeom prst="rect">
            <a:avLst/>
          </a:prstGeom>
          <a:noFill/>
          <a:ln>
            <a:noFill/>
          </a:ln>
        </p:spPr>
      </p:pic>
      <p:pic>
        <p:nvPicPr>
          <p:cNvPr id="10" name="Picture 9">
            <a:extLst>
              <a:ext uri="{FF2B5EF4-FFF2-40B4-BE49-F238E27FC236}">
                <a16:creationId xmlns:a16="http://schemas.microsoft.com/office/drawing/2014/main" id="{233F4ECD-7C12-9D4A-B53C-C48BDF9337E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58800" y="265950"/>
            <a:ext cx="1847215" cy="3776345"/>
          </a:xfrm>
          <a:prstGeom prst="rect">
            <a:avLst/>
          </a:prstGeom>
          <a:noFill/>
          <a:ln>
            <a:noFill/>
          </a:ln>
        </p:spPr>
      </p:pic>
      <p:pic>
        <p:nvPicPr>
          <p:cNvPr id="11" name="Picture 10">
            <a:extLst>
              <a:ext uri="{FF2B5EF4-FFF2-40B4-BE49-F238E27FC236}">
                <a16:creationId xmlns:a16="http://schemas.microsoft.com/office/drawing/2014/main" id="{08979FF0-FC54-58BA-8994-4984F0A11A14}"/>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705050" y="737697"/>
            <a:ext cx="1991995" cy="3502660"/>
          </a:xfrm>
          <a:prstGeom prst="rect">
            <a:avLst/>
          </a:prstGeom>
          <a:noFill/>
          <a:ln>
            <a:noFill/>
          </a:ln>
        </p:spPr>
      </p:pic>
      <p:pic>
        <p:nvPicPr>
          <p:cNvPr id="12" name="Picture 11">
            <a:extLst>
              <a:ext uri="{FF2B5EF4-FFF2-40B4-BE49-F238E27FC236}">
                <a16:creationId xmlns:a16="http://schemas.microsoft.com/office/drawing/2014/main" id="{3DC7DFFE-E509-2F32-5B0B-50248331DB10}"/>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394872" y="4723881"/>
            <a:ext cx="1487805" cy="3041650"/>
          </a:xfrm>
          <a:prstGeom prst="rect">
            <a:avLst/>
          </a:prstGeom>
          <a:noFill/>
          <a:ln>
            <a:noFill/>
          </a:ln>
        </p:spPr>
      </p:pic>
      <p:pic>
        <p:nvPicPr>
          <p:cNvPr id="13" name="Picture 12">
            <a:extLst>
              <a:ext uri="{FF2B5EF4-FFF2-40B4-BE49-F238E27FC236}">
                <a16:creationId xmlns:a16="http://schemas.microsoft.com/office/drawing/2014/main" id="{9073CA7F-D466-B511-952A-19F9490F7600}"/>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959049" y="5983605"/>
            <a:ext cx="1483995" cy="3034030"/>
          </a:xfrm>
          <a:prstGeom prst="rect">
            <a:avLst/>
          </a:prstGeom>
          <a:noFill/>
          <a:ln>
            <a:noFill/>
          </a:ln>
        </p:spPr>
      </p:pic>
    </p:spTree>
    <p:extLst>
      <p:ext uri="{BB962C8B-B14F-4D97-AF65-F5344CB8AC3E}">
        <p14:creationId xmlns:p14="http://schemas.microsoft.com/office/powerpoint/2010/main" val="2731062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620" y="-504291"/>
            <a:ext cx="19232897" cy="10818505"/>
          </a:xfrm>
          <a:custGeom>
            <a:avLst/>
            <a:gdLst/>
            <a:ahLst/>
            <a:cxnLst/>
            <a:rect l="l" t="t" r="r" b="b"/>
            <a:pathLst>
              <a:path w="19232897" h="10818505">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M" dirty="0"/>
          </a:p>
        </p:txBody>
      </p:sp>
      <p:sp>
        <p:nvSpPr>
          <p:cNvPr id="3" name="Freeform 3"/>
          <p:cNvSpPr/>
          <p:nvPr/>
        </p:nvSpPr>
        <p:spPr>
          <a:xfrm rot="-7084194">
            <a:off x="16637192" y="3451147"/>
            <a:ext cx="4956229" cy="4739394"/>
          </a:xfrm>
          <a:custGeom>
            <a:avLst/>
            <a:gdLst/>
            <a:ahLst/>
            <a:cxnLst/>
            <a:rect l="l" t="t" r="r" b="b"/>
            <a:pathLst>
              <a:path w="4956229" h="4739394">
                <a:moveTo>
                  <a:pt x="0" y="0"/>
                </a:moveTo>
                <a:lnTo>
                  <a:pt x="4956229" y="0"/>
                </a:lnTo>
                <a:lnTo>
                  <a:pt x="4956229" y="4739393"/>
                </a:lnTo>
                <a:lnTo>
                  <a:pt x="0" y="4739393"/>
                </a:lnTo>
                <a:lnTo>
                  <a:pt x="0" y="0"/>
                </a:lnTo>
                <a:close/>
              </a:path>
            </a:pathLst>
          </a:custGeom>
          <a:blipFill>
            <a:blip r:embed="rId4"/>
            <a:stretch>
              <a:fillRect/>
            </a:stretch>
          </a:blipFill>
        </p:spPr>
      </p:sp>
      <p:grpSp>
        <p:nvGrpSpPr>
          <p:cNvPr id="4" name="Group 4"/>
          <p:cNvGrpSpPr/>
          <p:nvPr/>
        </p:nvGrpSpPr>
        <p:grpSpPr>
          <a:xfrm>
            <a:off x="1028700" y="1028700"/>
            <a:ext cx="3388123" cy="318656"/>
            <a:chOff x="0" y="0"/>
            <a:chExt cx="4517498" cy="424874"/>
          </a:xfrm>
        </p:grpSpPr>
        <p:sp>
          <p:nvSpPr>
            <p:cNvPr id="5" name="AutoShape 5"/>
            <p:cNvSpPr/>
            <p:nvPr/>
          </p:nvSpPr>
          <p:spPr>
            <a:xfrm rot="-5400000">
              <a:off x="3019346" y="-1262019"/>
              <a:ext cx="47665" cy="2948639"/>
            </a:xfrm>
            <a:prstGeom prst="rect">
              <a:avLst/>
            </a:prstGeom>
            <a:solidFill>
              <a:srgbClr val="FFFFFF"/>
            </a:solidFill>
          </p:spPr>
        </p:sp>
        <p:sp>
          <p:nvSpPr>
            <p:cNvPr id="6" name="TextBox 6"/>
            <p:cNvSpPr txBox="1"/>
            <p:nvPr/>
          </p:nvSpPr>
          <p:spPr>
            <a:xfrm>
              <a:off x="0" y="0"/>
              <a:ext cx="1296715" cy="424874"/>
            </a:xfrm>
            <a:prstGeom prst="rect">
              <a:avLst/>
            </a:prstGeom>
          </p:spPr>
          <p:txBody>
            <a:bodyPr lIns="0" tIns="0" rIns="0" bIns="0" rtlCol="0" anchor="t">
              <a:spAutoFit/>
            </a:bodyPr>
            <a:lstStyle/>
            <a:p>
              <a:pPr algn="just">
                <a:lnSpc>
                  <a:spcPts val="2520"/>
                </a:lnSpc>
              </a:pPr>
              <a:r>
                <a:rPr lang="en-US" sz="2100">
                  <a:solidFill>
                    <a:srgbClr val="FFFFFF"/>
                  </a:solidFill>
                  <a:latin typeface="Libre Franklin Bold"/>
                  <a:ea typeface="Libre Franklin Bold"/>
                  <a:cs typeface="Libre Franklin Bold"/>
                  <a:sym typeface="Libre Franklin Bold"/>
                </a:rPr>
                <a:t>10</a:t>
              </a:r>
            </a:p>
          </p:txBody>
        </p:sp>
      </p:grpSp>
      <p:sp>
        <p:nvSpPr>
          <p:cNvPr id="7" name="Freeform 7"/>
          <p:cNvSpPr/>
          <p:nvPr/>
        </p:nvSpPr>
        <p:spPr>
          <a:xfrm rot="-9694126">
            <a:off x="-2056080" y="1451710"/>
            <a:ext cx="3167263" cy="3028695"/>
          </a:xfrm>
          <a:custGeom>
            <a:avLst/>
            <a:gdLst/>
            <a:ahLst/>
            <a:cxnLst/>
            <a:rect l="l" t="t" r="r" b="b"/>
            <a:pathLst>
              <a:path w="3167263" h="3028695">
                <a:moveTo>
                  <a:pt x="0" y="0"/>
                </a:moveTo>
                <a:lnTo>
                  <a:pt x="3167263" y="0"/>
                </a:lnTo>
                <a:lnTo>
                  <a:pt x="3167263" y="3028696"/>
                </a:lnTo>
                <a:lnTo>
                  <a:pt x="0" y="3028696"/>
                </a:lnTo>
                <a:lnTo>
                  <a:pt x="0" y="0"/>
                </a:lnTo>
                <a:close/>
              </a:path>
            </a:pathLst>
          </a:custGeom>
          <a:blipFill>
            <a:blip r:embed="rId4"/>
            <a:stretch>
              <a:fillRect/>
            </a:stretch>
          </a:blipFill>
        </p:spPr>
      </p:sp>
      <p:sp>
        <p:nvSpPr>
          <p:cNvPr id="16" name="TextBox 16"/>
          <p:cNvSpPr txBox="1"/>
          <p:nvPr/>
        </p:nvSpPr>
        <p:spPr>
          <a:xfrm>
            <a:off x="3556614" y="3022077"/>
            <a:ext cx="11174938" cy="7042825"/>
          </a:xfrm>
          <a:prstGeom prst="rect">
            <a:avLst/>
          </a:prstGeom>
        </p:spPr>
        <p:txBody>
          <a:bodyPr wrap="square" lIns="0" tIns="0" rIns="0" bIns="0" rtlCol="0" anchor="t">
            <a:spAutoFit/>
          </a:bodyPr>
          <a:lstStyle/>
          <a:p>
            <a:pPr algn="just">
              <a:lnSpc>
                <a:spcPct val="150000"/>
              </a:lnSpc>
            </a:pPr>
            <a:r>
              <a:rPr lang="en-GB" sz="2800" b="1" dirty="0">
                <a:solidFill>
                  <a:schemeClr val="bg1"/>
                </a:solidFill>
                <a:effectLst/>
                <a:latin typeface="+mj-lt"/>
                <a:ea typeface="Arial" panose="020B0604020202020204" pitchFamily="34" charset="0"/>
              </a:rPr>
              <a:t>We have come to the end of the design and implementation of a disaster Management Mobile Application. Realising this project wasn’t easy, but with the help of God and consistent follow up from our supervisor, we were able to overcome some challenges. Some challenges faced were: </a:t>
            </a:r>
          </a:p>
          <a:p>
            <a:pPr algn="just">
              <a:lnSpc>
                <a:spcPct val="150000"/>
              </a:lnSpc>
            </a:pPr>
            <a:endParaRPr lang="en-CM" sz="2800" b="1" dirty="0">
              <a:solidFill>
                <a:schemeClr val="bg1"/>
              </a:solidFill>
              <a:effectLst/>
              <a:latin typeface="+mj-lt"/>
              <a:ea typeface="Arial" panose="020B0604020202020204" pitchFamily="34" charset="0"/>
            </a:endParaRPr>
          </a:p>
          <a:p>
            <a:pPr marL="342900" lvl="0" indent="-342900" algn="just">
              <a:lnSpc>
                <a:spcPct val="150000"/>
              </a:lnSpc>
              <a:buFont typeface="Wingdings" panose="05000000000000000000" pitchFamily="2" charset="2"/>
              <a:buChar char=""/>
            </a:pPr>
            <a:r>
              <a:rPr lang="en-US" sz="2800" b="1" dirty="0">
                <a:solidFill>
                  <a:schemeClr val="bg1"/>
                </a:solidFill>
                <a:effectLst/>
                <a:latin typeface="+mj-lt"/>
                <a:ea typeface="Times New Roman" panose="02020603050405020304" pitchFamily="18" charset="0"/>
                <a:cs typeface="Times New Roman" panose="02020603050405020304" pitchFamily="18" charset="0"/>
              </a:rPr>
              <a:t>Consistent interruption of electrical supply</a:t>
            </a:r>
            <a:endParaRPr lang="en-CM" sz="2800" b="1" dirty="0">
              <a:solidFill>
                <a:schemeClr val="bg1"/>
              </a:solidFill>
              <a:effectLst/>
              <a:latin typeface="+mj-lt"/>
              <a:ea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800" b="1" dirty="0">
                <a:solidFill>
                  <a:schemeClr val="bg1"/>
                </a:solidFill>
                <a:effectLst/>
                <a:latin typeface="+mj-lt"/>
                <a:ea typeface="Times New Roman" panose="02020603050405020304" pitchFamily="18" charset="0"/>
                <a:cs typeface="Times New Roman" panose="02020603050405020304" pitchFamily="18" charset="0"/>
              </a:rPr>
              <a:t>Unstable and low internet connection </a:t>
            </a:r>
            <a:endParaRPr lang="en-CM" sz="2800" b="1" dirty="0">
              <a:solidFill>
                <a:schemeClr val="bg1"/>
              </a:solidFill>
              <a:effectLst/>
              <a:latin typeface="+mj-lt"/>
              <a:ea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800" b="1" dirty="0">
                <a:solidFill>
                  <a:schemeClr val="bg1"/>
                </a:solidFill>
                <a:effectLst/>
                <a:latin typeface="+mj-lt"/>
                <a:ea typeface="Times New Roman" panose="02020603050405020304" pitchFamily="18" charset="0"/>
                <a:cs typeface="Times New Roman" panose="02020603050405020304" pitchFamily="18" charset="0"/>
              </a:rPr>
              <a:t>Having access in downloading libraries and dealing with hocks and API</a:t>
            </a:r>
          </a:p>
          <a:p>
            <a:pPr marL="342900" lvl="0" indent="-342900" algn="just">
              <a:lnSpc>
                <a:spcPct val="150000"/>
              </a:lnSpc>
              <a:buFont typeface="Wingdings" panose="05000000000000000000" pitchFamily="2" charset="2"/>
              <a:buChar char=""/>
            </a:pPr>
            <a:endParaRPr lang="en-CM" sz="2800" b="1" dirty="0">
              <a:solidFill>
                <a:schemeClr val="bg1"/>
              </a:solidFill>
              <a:effectLst/>
              <a:latin typeface="+mj-lt"/>
              <a:ea typeface="Times New Roman" panose="02020603050405020304" pitchFamily="18" charset="0"/>
              <a:cs typeface="Times New Roman" panose="02020603050405020304" pitchFamily="18" charset="0"/>
            </a:endParaRPr>
          </a:p>
          <a:p>
            <a:pPr algn="just">
              <a:lnSpc>
                <a:spcPct val="150000"/>
              </a:lnSpc>
            </a:pPr>
            <a:r>
              <a:rPr lang="en-US" sz="2800" b="1" dirty="0">
                <a:solidFill>
                  <a:schemeClr val="bg1"/>
                </a:solidFill>
                <a:effectLst/>
                <a:latin typeface="+mj-lt"/>
                <a:ea typeface="Arial" panose="020B0604020202020204" pitchFamily="34" charset="0"/>
              </a:rPr>
              <a:t>With continual research and persistent working, we tried to a certain extent to overcome these shortcomings. </a:t>
            </a:r>
            <a:endParaRPr lang="en-CM" sz="2800" b="1" dirty="0">
              <a:solidFill>
                <a:schemeClr val="bg1"/>
              </a:solidFill>
              <a:effectLst/>
              <a:latin typeface="+mj-lt"/>
              <a:ea typeface="Arial" panose="020B0604020202020204" pitchFamily="34" charset="0"/>
            </a:endParaRPr>
          </a:p>
        </p:txBody>
      </p:sp>
      <p:sp>
        <p:nvSpPr>
          <p:cNvPr id="18" name="Freeform 18"/>
          <p:cNvSpPr/>
          <p:nvPr/>
        </p:nvSpPr>
        <p:spPr>
          <a:xfrm>
            <a:off x="15421265" y="746761"/>
            <a:ext cx="1976558" cy="1872789"/>
          </a:xfrm>
          <a:custGeom>
            <a:avLst/>
            <a:gdLst/>
            <a:ahLst/>
            <a:cxnLst/>
            <a:rect l="l" t="t" r="r" b="b"/>
            <a:pathLst>
              <a:path w="1976558" h="1872789">
                <a:moveTo>
                  <a:pt x="0" y="0"/>
                </a:moveTo>
                <a:lnTo>
                  <a:pt x="1976558" y="0"/>
                </a:lnTo>
                <a:lnTo>
                  <a:pt x="1976558" y="1872789"/>
                </a:lnTo>
                <a:lnTo>
                  <a:pt x="0" y="1872789"/>
                </a:lnTo>
                <a:lnTo>
                  <a:pt x="0" y="0"/>
                </a:lnTo>
                <a:close/>
              </a:path>
            </a:pathLst>
          </a:custGeom>
          <a:blipFill>
            <a:blip r:embed="rId5"/>
            <a:stretch>
              <a:fillRect/>
            </a:stretch>
          </a:blipFill>
        </p:spPr>
      </p:sp>
      <p:sp>
        <p:nvSpPr>
          <p:cNvPr id="19" name="TextBox 19"/>
          <p:cNvSpPr txBox="1"/>
          <p:nvPr/>
        </p:nvSpPr>
        <p:spPr>
          <a:xfrm>
            <a:off x="5185445" y="1205800"/>
            <a:ext cx="9067800" cy="971900"/>
          </a:xfrm>
          <a:prstGeom prst="rect">
            <a:avLst/>
          </a:prstGeom>
        </p:spPr>
        <p:txBody>
          <a:bodyPr wrap="square" lIns="0" tIns="0" rIns="0" bIns="0" rtlCol="0" anchor="t">
            <a:spAutoFit/>
          </a:bodyPr>
          <a:lstStyle/>
          <a:p>
            <a:pPr algn="l">
              <a:lnSpc>
                <a:spcPts val="7679"/>
              </a:lnSpc>
            </a:pPr>
            <a:r>
              <a:rPr lang="en-US" sz="6399" dirty="0">
                <a:solidFill>
                  <a:srgbClr val="FFFFFF"/>
                </a:solidFill>
                <a:latin typeface="Libre Franklin Bold"/>
                <a:ea typeface="Libre Franklin Bold"/>
                <a:cs typeface="Libre Franklin Bold"/>
                <a:sym typeface="Libre Franklin Bold"/>
              </a:rPr>
              <a:t>CONCLUSION</a:t>
            </a:r>
          </a:p>
        </p:txBody>
      </p:sp>
      <p:sp>
        <p:nvSpPr>
          <p:cNvPr id="20" name="Freeform 20"/>
          <p:cNvSpPr/>
          <p:nvPr/>
        </p:nvSpPr>
        <p:spPr>
          <a:xfrm>
            <a:off x="12466538" y="4663973"/>
            <a:ext cx="2286619" cy="2286619"/>
          </a:xfrm>
          <a:custGeom>
            <a:avLst/>
            <a:gdLst/>
            <a:ahLst/>
            <a:cxnLst/>
            <a:rect l="l" t="t" r="r" b="b"/>
            <a:pathLst>
              <a:path w="2286619" h="2286619">
                <a:moveTo>
                  <a:pt x="0" y="0"/>
                </a:moveTo>
                <a:lnTo>
                  <a:pt x="2286618" y="0"/>
                </a:lnTo>
                <a:lnTo>
                  <a:pt x="2286618" y="2286619"/>
                </a:lnTo>
                <a:lnTo>
                  <a:pt x="0" y="22866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028700" y="4627133"/>
            <a:ext cx="2360299" cy="2360299"/>
          </a:xfrm>
          <a:custGeom>
            <a:avLst/>
            <a:gdLst/>
            <a:ahLst/>
            <a:cxnLst/>
            <a:rect l="l" t="t" r="r" b="b"/>
            <a:pathLst>
              <a:path w="2360299" h="2360299">
                <a:moveTo>
                  <a:pt x="0" y="0"/>
                </a:moveTo>
                <a:lnTo>
                  <a:pt x="2360299" y="0"/>
                </a:lnTo>
                <a:lnTo>
                  <a:pt x="2360299" y="2360299"/>
                </a:lnTo>
                <a:lnTo>
                  <a:pt x="0" y="23602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31505"/>
            <a:ext cx="19232897" cy="10818505"/>
          </a:xfrm>
          <a:custGeom>
            <a:avLst/>
            <a:gdLst/>
            <a:ahLst/>
            <a:cxnLst/>
            <a:rect l="l" t="t" r="r" b="b"/>
            <a:pathLst>
              <a:path w="19232897" h="10818505">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M" dirty="0"/>
          </a:p>
        </p:txBody>
      </p:sp>
      <p:grpSp>
        <p:nvGrpSpPr>
          <p:cNvPr id="3" name="Group 3"/>
          <p:cNvGrpSpPr/>
          <p:nvPr/>
        </p:nvGrpSpPr>
        <p:grpSpPr>
          <a:xfrm>
            <a:off x="1028700" y="1028700"/>
            <a:ext cx="3388123" cy="318656"/>
            <a:chOff x="0" y="0"/>
            <a:chExt cx="4517498" cy="424874"/>
          </a:xfrm>
        </p:grpSpPr>
        <p:sp>
          <p:nvSpPr>
            <p:cNvPr id="4" name="AutoShape 4"/>
            <p:cNvSpPr/>
            <p:nvPr/>
          </p:nvSpPr>
          <p:spPr>
            <a:xfrm rot="-5400000">
              <a:off x="3019346" y="-1262019"/>
              <a:ext cx="47665" cy="2948639"/>
            </a:xfrm>
            <a:prstGeom prst="rect">
              <a:avLst/>
            </a:prstGeom>
            <a:solidFill>
              <a:srgbClr val="FFFFFF"/>
            </a:solidFill>
          </p:spPr>
        </p:sp>
        <p:sp>
          <p:nvSpPr>
            <p:cNvPr id="5" name="TextBox 5"/>
            <p:cNvSpPr txBox="1"/>
            <p:nvPr/>
          </p:nvSpPr>
          <p:spPr>
            <a:xfrm>
              <a:off x="0" y="0"/>
              <a:ext cx="1296715" cy="424874"/>
            </a:xfrm>
            <a:prstGeom prst="rect">
              <a:avLst/>
            </a:prstGeom>
          </p:spPr>
          <p:txBody>
            <a:bodyPr lIns="0" tIns="0" rIns="0" bIns="0" rtlCol="0" anchor="t">
              <a:spAutoFit/>
            </a:bodyPr>
            <a:lstStyle/>
            <a:p>
              <a:pPr algn="just">
                <a:lnSpc>
                  <a:spcPts val="2520"/>
                </a:lnSpc>
              </a:pPr>
              <a:r>
                <a:rPr lang="en-US" sz="2100">
                  <a:solidFill>
                    <a:srgbClr val="FFFFFF"/>
                  </a:solidFill>
                  <a:latin typeface="Libre Franklin Bold"/>
                  <a:ea typeface="Libre Franklin Bold"/>
                  <a:cs typeface="Libre Franklin Bold"/>
                  <a:sym typeface="Libre Franklin Bold"/>
                </a:rPr>
                <a:t>15</a:t>
              </a:r>
            </a:p>
          </p:txBody>
        </p:sp>
      </p:grpSp>
      <p:sp>
        <p:nvSpPr>
          <p:cNvPr id="6" name="TextBox 6"/>
          <p:cNvSpPr txBox="1"/>
          <p:nvPr/>
        </p:nvSpPr>
        <p:spPr>
          <a:xfrm>
            <a:off x="6835148" y="5122920"/>
            <a:ext cx="5562600" cy="1201367"/>
          </a:xfrm>
          <a:prstGeom prst="rect">
            <a:avLst/>
          </a:prstGeom>
        </p:spPr>
        <p:txBody>
          <a:bodyPr wrap="square" lIns="0" tIns="0" rIns="0" bIns="0" rtlCol="0" anchor="t">
            <a:spAutoFit/>
          </a:bodyPr>
          <a:lstStyle/>
          <a:p>
            <a:pPr algn="l">
              <a:lnSpc>
                <a:spcPts val="9599"/>
              </a:lnSpc>
            </a:pPr>
            <a:r>
              <a:rPr lang="en-US" sz="7999" dirty="0">
                <a:solidFill>
                  <a:srgbClr val="FFFFFF"/>
                </a:solidFill>
                <a:latin typeface="Libre Franklin Bold"/>
                <a:ea typeface="Libre Franklin Bold"/>
                <a:cs typeface="Libre Franklin Bold"/>
                <a:sym typeface="Libre Franklin Bold"/>
              </a:rPr>
              <a:t>THE  END</a:t>
            </a:r>
          </a:p>
        </p:txBody>
      </p:sp>
      <p:sp>
        <p:nvSpPr>
          <p:cNvPr id="13" name="Freeform 13"/>
          <p:cNvSpPr/>
          <p:nvPr/>
        </p:nvSpPr>
        <p:spPr>
          <a:xfrm rot="2107556">
            <a:off x="6198494" y="-4283820"/>
            <a:ext cx="9029365" cy="8036135"/>
          </a:xfrm>
          <a:custGeom>
            <a:avLst/>
            <a:gdLst/>
            <a:ahLst/>
            <a:cxnLst/>
            <a:rect l="l" t="t" r="r" b="b"/>
            <a:pathLst>
              <a:path w="9029365" h="8036135">
                <a:moveTo>
                  <a:pt x="0" y="0"/>
                </a:moveTo>
                <a:lnTo>
                  <a:pt x="9029365" y="0"/>
                </a:lnTo>
                <a:lnTo>
                  <a:pt x="9029365" y="8036135"/>
                </a:lnTo>
                <a:lnTo>
                  <a:pt x="0" y="8036135"/>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9232897" cy="10818505"/>
          </a:xfrm>
          <a:custGeom>
            <a:avLst/>
            <a:gdLst/>
            <a:ahLst/>
            <a:cxnLst/>
            <a:rect l="l" t="t" r="r" b="b"/>
            <a:pathLst>
              <a:path w="19232897" h="10818505">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M" dirty="0"/>
          </a:p>
        </p:txBody>
      </p:sp>
      <p:grpSp>
        <p:nvGrpSpPr>
          <p:cNvPr id="3" name="Group 3"/>
          <p:cNvGrpSpPr/>
          <p:nvPr/>
        </p:nvGrpSpPr>
        <p:grpSpPr>
          <a:xfrm>
            <a:off x="1028700" y="1028700"/>
            <a:ext cx="3388123" cy="318656"/>
            <a:chOff x="0" y="0"/>
            <a:chExt cx="4517498" cy="424874"/>
          </a:xfrm>
        </p:grpSpPr>
        <p:sp>
          <p:nvSpPr>
            <p:cNvPr id="4" name="AutoShape 4"/>
            <p:cNvSpPr/>
            <p:nvPr/>
          </p:nvSpPr>
          <p:spPr>
            <a:xfrm rot="-5400000">
              <a:off x="3019346" y="-1262019"/>
              <a:ext cx="47665" cy="2948639"/>
            </a:xfrm>
            <a:prstGeom prst="rect">
              <a:avLst/>
            </a:prstGeom>
            <a:solidFill>
              <a:srgbClr val="FFFFFF"/>
            </a:solidFill>
          </p:spPr>
        </p:sp>
        <p:sp>
          <p:nvSpPr>
            <p:cNvPr id="5" name="TextBox 5"/>
            <p:cNvSpPr txBox="1"/>
            <p:nvPr/>
          </p:nvSpPr>
          <p:spPr>
            <a:xfrm>
              <a:off x="0" y="0"/>
              <a:ext cx="1296715" cy="424874"/>
            </a:xfrm>
            <a:prstGeom prst="rect">
              <a:avLst/>
            </a:prstGeom>
          </p:spPr>
          <p:txBody>
            <a:bodyPr lIns="0" tIns="0" rIns="0" bIns="0" rtlCol="0" anchor="t">
              <a:spAutoFit/>
            </a:bodyPr>
            <a:lstStyle/>
            <a:p>
              <a:pPr algn="just">
                <a:lnSpc>
                  <a:spcPts val="2520"/>
                </a:lnSpc>
              </a:pPr>
              <a:r>
                <a:rPr lang="en-US" sz="2100">
                  <a:solidFill>
                    <a:srgbClr val="FFFFFF"/>
                  </a:solidFill>
                  <a:latin typeface="Libre Franklin Bold"/>
                  <a:ea typeface="Libre Franklin Bold"/>
                  <a:cs typeface="Libre Franklin Bold"/>
                  <a:sym typeface="Libre Franklin Bold"/>
                </a:rPr>
                <a:t>03</a:t>
              </a:r>
            </a:p>
          </p:txBody>
        </p:sp>
      </p:grpSp>
      <p:sp>
        <p:nvSpPr>
          <p:cNvPr id="6" name="TextBox 6"/>
          <p:cNvSpPr txBox="1"/>
          <p:nvPr/>
        </p:nvSpPr>
        <p:spPr>
          <a:xfrm>
            <a:off x="3733800" y="1760297"/>
            <a:ext cx="9798333" cy="1231106"/>
          </a:xfrm>
          <a:prstGeom prst="rect">
            <a:avLst/>
          </a:prstGeom>
        </p:spPr>
        <p:txBody>
          <a:bodyPr wrap="square" lIns="0" tIns="0" rIns="0" bIns="0" rtlCol="0" anchor="t">
            <a:spAutoFit/>
          </a:bodyPr>
          <a:lstStyle/>
          <a:p>
            <a:pPr algn="l">
              <a:lnSpc>
                <a:spcPts val="9599"/>
              </a:lnSpc>
            </a:pPr>
            <a:r>
              <a:rPr lang="en-US" sz="9600" dirty="0">
                <a:solidFill>
                  <a:srgbClr val="FFFFFF"/>
                </a:solidFill>
                <a:latin typeface="Libre Franklin Bold"/>
                <a:ea typeface="Libre Franklin Bold"/>
                <a:cs typeface="Libre Franklin Bold"/>
                <a:sym typeface="Libre Franklin Bold"/>
              </a:rPr>
              <a:t>INTRODUCTION</a:t>
            </a:r>
          </a:p>
        </p:txBody>
      </p:sp>
      <p:sp>
        <p:nvSpPr>
          <p:cNvPr id="7" name="Freeform 7"/>
          <p:cNvSpPr/>
          <p:nvPr/>
        </p:nvSpPr>
        <p:spPr>
          <a:xfrm rot="6314306">
            <a:off x="15680626" y="-2002578"/>
            <a:ext cx="9681882" cy="9258300"/>
          </a:xfrm>
          <a:custGeom>
            <a:avLst/>
            <a:gdLst/>
            <a:ahLst/>
            <a:cxnLst/>
            <a:rect l="l" t="t" r="r" b="b"/>
            <a:pathLst>
              <a:path w="9681882" h="9258300">
                <a:moveTo>
                  <a:pt x="0" y="0"/>
                </a:moveTo>
                <a:lnTo>
                  <a:pt x="9681882" y="0"/>
                </a:lnTo>
                <a:lnTo>
                  <a:pt x="9681882" y="9258300"/>
                </a:lnTo>
                <a:lnTo>
                  <a:pt x="0" y="9258300"/>
                </a:lnTo>
                <a:lnTo>
                  <a:pt x="0" y="0"/>
                </a:lnTo>
                <a:close/>
              </a:path>
            </a:pathLst>
          </a:custGeom>
          <a:blipFill>
            <a:blip r:embed="rId4"/>
            <a:stretch>
              <a:fillRect/>
            </a:stretch>
          </a:blipFill>
        </p:spPr>
      </p:sp>
      <p:sp>
        <p:nvSpPr>
          <p:cNvPr id="8" name="Freeform 8"/>
          <p:cNvSpPr/>
          <p:nvPr/>
        </p:nvSpPr>
        <p:spPr>
          <a:xfrm>
            <a:off x="1028700" y="2147456"/>
            <a:ext cx="2350124" cy="3636556"/>
          </a:xfrm>
          <a:custGeom>
            <a:avLst/>
            <a:gdLst/>
            <a:ahLst/>
            <a:cxnLst/>
            <a:rect l="l" t="t" r="r" b="b"/>
            <a:pathLst>
              <a:path w="2350124" h="3636556">
                <a:moveTo>
                  <a:pt x="0" y="0"/>
                </a:moveTo>
                <a:lnTo>
                  <a:pt x="2350124" y="0"/>
                </a:lnTo>
                <a:lnTo>
                  <a:pt x="2350124" y="3636555"/>
                </a:lnTo>
                <a:lnTo>
                  <a:pt x="0" y="3636555"/>
                </a:lnTo>
                <a:lnTo>
                  <a:pt x="0" y="0"/>
                </a:lnTo>
                <a:close/>
              </a:path>
            </a:pathLst>
          </a:custGeom>
          <a:blipFill>
            <a:blip r:embed="rId5"/>
            <a:stretch>
              <a:fillRect/>
            </a:stretch>
          </a:blipFill>
        </p:spPr>
      </p:sp>
      <p:sp>
        <p:nvSpPr>
          <p:cNvPr id="11" name="TextBox 11"/>
          <p:cNvSpPr txBox="1"/>
          <p:nvPr/>
        </p:nvSpPr>
        <p:spPr>
          <a:xfrm>
            <a:off x="3730171" y="3965734"/>
            <a:ext cx="12039600" cy="5559664"/>
          </a:xfrm>
          <a:prstGeom prst="rect">
            <a:avLst/>
          </a:prstGeom>
        </p:spPr>
        <p:txBody>
          <a:bodyPr wrap="square" lIns="0" tIns="0" rIns="0" bIns="0" rtlCol="0" anchor="t">
            <a:spAutoFit/>
          </a:bodyPr>
          <a:lstStyle/>
          <a:p>
            <a:pPr algn="just">
              <a:lnSpc>
                <a:spcPct val="150000"/>
              </a:lnSpc>
              <a:spcBef>
                <a:spcPts val="300"/>
              </a:spcBef>
              <a:tabLst>
                <a:tab pos="7620000" algn="r"/>
              </a:tabLst>
            </a:pPr>
            <a:r>
              <a:rPr lang="en-GB" sz="2400" dirty="0">
                <a:solidFill>
                  <a:schemeClr val="bg1"/>
                </a:solidFill>
                <a:effectLst/>
                <a:ea typeface="Arial" panose="020B0604020202020204" pitchFamily="34" charset="0"/>
              </a:rPr>
              <a:t>A disaster management mobile application is a tool designed to help individuals and communities prepare for, respond to, and recover from natural or man-made disasters. These applications typically provide information on emergency preparedness</a:t>
            </a:r>
            <a:r>
              <a:rPr lang="en-GB" sz="2400" dirty="0">
                <a:solidFill>
                  <a:schemeClr val="bg1"/>
                </a:solidFill>
                <a:ea typeface="Arial" panose="020B0604020202020204" pitchFamily="34" charset="0"/>
              </a:rPr>
              <a:t>, reschedule time </a:t>
            </a:r>
            <a:r>
              <a:rPr lang="en-GB" sz="2400" dirty="0">
                <a:solidFill>
                  <a:schemeClr val="bg1"/>
                </a:solidFill>
                <a:effectLst/>
                <a:ea typeface="Arial" panose="020B0604020202020204" pitchFamily="34" charset="0"/>
              </a:rPr>
              <a:t>alerts and updates during a disaster, resources for immediate assistance, and guidance on how to navigate the aftermath of a disaster.</a:t>
            </a:r>
          </a:p>
          <a:p>
            <a:pPr algn="just">
              <a:lnSpc>
                <a:spcPct val="150000"/>
              </a:lnSpc>
              <a:spcBef>
                <a:spcPts val="300"/>
              </a:spcBef>
              <a:tabLst>
                <a:tab pos="7620000" algn="r"/>
              </a:tabLst>
            </a:pPr>
            <a:endParaRPr lang="en-CM" sz="2400" dirty="0">
              <a:solidFill>
                <a:schemeClr val="bg1"/>
              </a:solidFill>
              <a:effectLst/>
              <a:ea typeface="Arial" panose="020B0604020202020204" pitchFamily="34" charset="0"/>
            </a:endParaRPr>
          </a:p>
          <a:p>
            <a:pPr algn="just">
              <a:lnSpc>
                <a:spcPct val="150000"/>
              </a:lnSpc>
              <a:spcBef>
                <a:spcPts val="300"/>
              </a:spcBef>
              <a:tabLst>
                <a:tab pos="7620000" algn="r"/>
              </a:tabLst>
            </a:pPr>
            <a:r>
              <a:rPr lang="en-GB" sz="2400" dirty="0">
                <a:solidFill>
                  <a:schemeClr val="bg1"/>
                </a:solidFill>
                <a:effectLst/>
                <a:ea typeface="Arial" panose="020B0604020202020204" pitchFamily="34" charset="0"/>
              </a:rPr>
              <a:t>The design of a disaster management mobile application prioritize ease of use, accessibility, and reliability. The user interface should be intuitive and user-friendly, with clear navigation and easily accessible information. The application should also be designed to work in low-connectivity or offline environments, as network infrastructure may be compromised during a disaster.</a:t>
            </a:r>
            <a:endParaRPr lang="en-CM" sz="2400" dirty="0">
              <a:solidFill>
                <a:schemeClr val="bg1"/>
              </a:solidFill>
              <a:effectLst/>
              <a:ea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1467" y="-558947"/>
            <a:ext cx="19232897" cy="10818505"/>
          </a:xfrm>
          <a:custGeom>
            <a:avLst/>
            <a:gdLst/>
            <a:ahLst/>
            <a:cxnLst/>
            <a:rect l="l" t="t" r="r" b="b"/>
            <a:pathLst>
              <a:path w="19232897" h="10818505">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M" dirty="0"/>
          </a:p>
        </p:txBody>
      </p:sp>
      <p:grpSp>
        <p:nvGrpSpPr>
          <p:cNvPr id="3" name="Group 3"/>
          <p:cNvGrpSpPr>
            <a:grpSpLocks noChangeAspect="1"/>
          </p:cNvGrpSpPr>
          <p:nvPr/>
        </p:nvGrpSpPr>
        <p:grpSpPr>
          <a:xfrm>
            <a:off x="12331149" y="3415915"/>
            <a:ext cx="6363521" cy="5761058"/>
            <a:chOff x="0" y="0"/>
            <a:chExt cx="5580380" cy="5052060"/>
          </a:xfrm>
        </p:grpSpPr>
        <p:sp>
          <p:nvSpPr>
            <p:cNvPr id="4" name="Freeform 4"/>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4"/>
              <a:stretch>
                <a:fillRect l="-17943" r="-17943"/>
              </a:stretch>
            </a:blipFill>
          </p:spPr>
          <p:txBody>
            <a:bodyPr/>
            <a:lstStyle/>
            <a:p>
              <a:endParaRPr lang="en-CM" dirty="0"/>
            </a:p>
          </p:txBody>
        </p:sp>
      </p:grpSp>
      <p:sp>
        <p:nvSpPr>
          <p:cNvPr id="5" name="Freeform 5"/>
          <p:cNvSpPr/>
          <p:nvPr/>
        </p:nvSpPr>
        <p:spPr>
          <a:xfrm rot="-4525034">
            <a:off x="-3110034" y="6165489"/>
            <a:ext cx="4048735" cy="4841536"/>
          </a:xfrm>
          <a:custGeom>
            <a:avLst/>
            <a:gdLst/>
            <a:ahLst/>
            <a:cxnLst/>
            <a:rect l="l" t="t" r="r" b="b"/>
            <a:pathLst>
              <a:path w="4048735" h="4841536">
                <a:moveTo>
                  <a:pt x="0" y="0"/>
                </a:moveTo>
                <a:lnTo>
                  <a:pt x="4048734" y="0"/>
                </a:lnTo>
                <a:lnTo>
                  <a:pt x="4048734" y="4841536"/>
                </a:lnTo>
                <a:lnTo>
                  <a:pt x="0" y="4841536"/>
                </a:lnTo>
                <a:lnTo>
                  <a:pt x="0" y="0"/>
                </a:lnTo>
                <a:close/>
              </a:path>
            </a:pathLst>
          </a:custGeom>
          <a:blipFill>
            <a:blip r:embed="rId5"/>
            <a:stretch>
              <a:fillRect/>
            </a:stretch>
          </a:blipFill>
        </p:spPr>
      </p:sp>
      <p:grpSp>
        <p:nvGrpSpPr>
          <p:cNvPr id="6" name="Group 6"/>
          <p:cNvGrpSpPr/>
          <p:nvPr/>
        </p:nvGrpSpPr>
        <p:grpSpPr>
          <a:xfrm>
            <a:off x="1028700" y="1028700"/>
            <a:ext cx="3388123" cy="318656"/>
            <a:chOff x="0" y="0"/>
            <a:chExt cx="4517498" cy="424874"/>
          </a:xfrm>
        </p:grpSpPr>
        <p:sp>
          <p:nvSpPr>
            <p:cNvPr id="7" name="AutoShape 7"/>
            <p:cNvSpPr/>
            <p:nvPr/>
          </p:nvSpPr>
          <p:spPr>
            <a:xfrm rot="-5400000">
              <a:off x="3019346" y="-1262019"/>
              <a:ext cx="47665" cy="2948639"/>
            </a:xfrm>
            <a:prstGeom prst="rect">
              <a:avLst/>
            </a:prstGeom>
            <a:solidFill>
              <a:srgbClr val="FFFFFF"/>
            </a:solidFill>
          </p:spPr>
        </p:sp>
        <p:sp>
          <p:nvSpPr>
            <p:cNvPr id="8" name="TextBox 8"/>
            <p:cNvSpPr txBox="1"/>
            <p:nvPr/>
          </p:nvSpPr>
          <p:spPr>
            <a:xfrm>
              <a:off x="0" y="0"/>
              <a:ext cx="1296715" cy="424874"/>
            </a:xfrm>
            <a:prstGeom prst="rect">
              <a:avLst/>
            </a:prstGeom>
          </p:spPr>
          <p:txBody>
            <a:bodyPr lIns="0" tIns="0" rIns="0" bIns="0" rtlCol="0" anchor="t">
              <a:spAutoFit/>
            </a:bodyPr>
            <a:lstStyle/>
            <a:p>
              <a:pPr algn="just">
                <a:lnSpc>
                  <a:spcPts val="2520"/>
                </a:lnSpc>
              </a:pPr>
              <a:r>
                <a:rPr lang="en-US" sz="2100">
                  <a:solidFill>
                    <a:srgbClr val="FFFFFF"/>
                  </a:solidFill>
                  <a:latin typeface="Libre Franklin Bold"/>
                  <a:ea typeface="Libre Franklin Bold"/>
                  <a:cs typeface="Libre Franklin Bold"/>
                  <a:sym typeface="Libre Franklin Bold"/>
                </a:rPr>
                <a:t>04</a:t>
              </a:r>
            </a:p>
          </p:txBody>
        </p:sp>
      </p:grpSp>
      <p:sp>
        <p:nvSpPr>
          <p:cNvPr id="9" name="TextBox 9"/>
          <p:cNvSpPr txBox="1"/>
          <p:nvPr/>
        </p:nvSpPr>
        <p:spPr>
          <a:xfrm>
            <a:off x="1046842" y="1528242"/>
            <a:ext cx="14363954" cy="1173206"/>
          </a:xfrm>
          <a:prstGeom prst="rect">
            <a:avLst/>
          </a:prstGeom>
        </p:spPr>
        <p:txBody>
          <a:bodyPr wrap="square" lIns="0" tIns="0" rIns="0" bIns="0" rtlCol="0" anchor="t">
            <a:spAutoFit/>
          </a:bodyPr>
          <a:lstStyle/>
          <a:p>
            <a:pPr algn="r">
              <a:lnSpc>
                <a:spcPts val="9599"/>
              </a:lnSpc>
            </a:pPr>
            <a:r>
              <a:rPr lang="en-US" sz="7999" dirty="0">
                <a:solidFill>
                  <a:srgbClr val="FFFFFF"/>
                </a:solidFill>
                <a:latin typeface="Libre Franklin Bold"/>
                <a:ea typeface="Libre Franklin Bold"/>
                <a:cs typeface="Libre Franklin Bold"/>
                <a:sym typeface="Libre Franklin Bold"/>
              </a:rPr>
              <a:t>REQUIREMENT GATHERING</a:t>
            </a:r>
          </a:p>
        </p:txBody>
      </p:sp>
      <p:sp>
        <p:nvSpPr>
          <p:cNvPr id="17" name="Freeform 17"/>
          <p:cNvSpPr/>
          <p:nvPr/>
        </p:nvSpPr>
        <p:spPr>
          <a:xfrm>
            <a:off x="14977015" y="908108"/>
            <a:ext cx="6626393" cy="6336488"/>
          </a:xfrm>
          <a:custGeom>
            <a:avLst/>
            <a:gdLst/>
            <a:ahLst/>
            <a:cxnLst/>
            <a:rect l="l" t="t" r="r" b="b"/>
            <a:pathLst>
              <a:path w="6626393" h="6336488">
                <a:moveTo>
                  <a:pt x="0" y="0"/>
                </a:moveTo>
                <a:lnTo>
                  <a:pt x="6626393" y="0"/>
                </a:lnTo>
                <a:lnTo>
                  <a:pt x="6626393" y="6336488"/>
                </a:lnTo>
                <a:lnTo>
                  <a:pt x="0" y="6336488"/>
                </a:lnTo>
                <a:lnTo>
                  <a:pt x="0" y="0"/>
                </a:lnTo>
                <a:close/>
              </a:path>
            </a:pathLst>
          </a:custGeom>
          <a:blipFill>
            <a:blip r:embed="rId6"/>
            <a:stretch>
              <a:fillRect/>
            </a:stretch>
          </a:blipFill>
        </p:spPr>
      </p:sp>
      <p:sp>
        <p:nvSpPr>
          <p:cNvPr id="19" name="Freeform 19"/>
          <p:cNvSpPr/>
          <p:nvPr/>
        </p:nvSpPr>
        <p:spPr>
          <a:xfrm>
            <a:off x="13843463" y="8869796"/>
            <a:ext cx="1495730" cy="1417204"/>
          </a:xfrm>
          <a:custGeom>
            <a:avLst/>
            <a:gdLst/>
            <a:ahLst/>
            <a:cxnLst/>
            <a:rect l="l" t="t" r="r" b="b"/>
            <a:pathLst>
              <a:path w="1495730" h="1417204">
                <a:moveTo>
                  <a:pt x="0" y="0"/>
                </a:moveTo>
                <a:lnTo>
                  <a:pt x="1495730" y="0"/>
                </a:lnTo>
                <a:lnTo>
                  <a:pt x="1495730" y="1417204"/>
                </a:lnTo>
                <a:lnTo>
                  <a:pt x="0" y="1417204"/>
                </a:lnTo>
                <a:lnTo>
                  <a:pt x="0" y="0"/>
                </a:lnTo>
                <a:close/>
              </a:path>
            </a:pathLst>
          </a:custGeom>
          <a:blipFill>
            <a:blip r:embed="rId7"/>
            <a:stretch>
              <a:fillRect/>
            </a:stretch>
          </a:blipFill>
        </p:spPr>
      </p:sp>
      <p:sp>
        <p:nvSpPr>
          <p:cNvPr id="20" name="TextBox 17">
            <a:extLst>
              <a:ext uri="{FF2B5EF4-FFF2-40B4-BE49-F238E27FC236}">
                <a16:creationId xmlns:a16="http://schemas.microsoft.com/office/drawing/2014/main" id="{30AB82E5-7313-7A0F-08D4-A515D8F548B9}"/>
              </a:ext>
            </a:extLst>
          </p:cNvPr>
          <p:cNvSpPr txBox="1"/>
          <p:nvPr/>
        </p:nvSpPr>
        <p:spPr>
          <a:xfrm>
            <a:off x="564888" y="3563999"/>
            <a:ext cx="11640237" cy="5833007"/>
          </a:xfrm>
          <a:prstGeom prst="rect">
            <a:avLst/>
          </a:prstGeom>
        </p:spPr>
        <p:txBody>
          <a:bodyPr wrap="square" lIns="0" tIns="0" rIns="0" bIns="0" rtlCol="0" anchor="t">
            <a:spAutoFit/>
          </a:bodyPr>
          <a:lstStyle/>
          <a:p>
            <a:pPr algn="just">
              <a:lnSpc>
                <a:spcPct val="150000"/>
              </a:lnSpc>
            </a:pPr>
            <a:r>
              <a:rPr lang="en-GB" sz="3200" dirty="0">
                <a:solidFill>
                  <a:schemeClr val="bg1"/>
                </a:solidFill>
                <a:effectLst/>
                <a:ea typeface="Times New Roman" panose="02020603050405020304" pitchFamily="18" charset="0"/>
              </a:rPr>
              <a:t>In today's world, natural disasters and emergencies are a constant threat. To effectively manage these situations, we need robust disaster management systems. Traditional methods, often reliant on manual processes and scattered communication channels, struggle to deliver timely and coordinated responses. This project proposes a solution: a Mobile-Based Disaster Management System.</a:t>
            </a:r>
            <a:r>
              <a:rPr lang="en-US" sz="3200" dirty="0">
                <a:solidFill>
                  <a:schemeClr val="bg1"/>
                </a:solidFill>
                <a:effectLst/>
                <a:ea typeface="Times New Roman" panose="02020603050405020304" pitchFamily="18" charset="0"/>
              </a:rPr>
              <a:t> </a:t>
            </a:r>
            <a:r>
              <a:rPr lang="en-US" sz="3200" b="1" dirty="0">
                <a:solidFill>
                  <a:schemeClr val="bg1"/>
                </a:solidFill>
                <a:effectLst/>
                <a:ea typeface="Times New Roman" panose="02020603050405020304" pitchFamily="18" charset="0"/>
              </a:rPr>
              <a:t>Research, focus group, survey forms, interviews were used to gather these requirements. </a:t>
            </a:r>
            <a:endParaRPr lang="en-CM" sz="3200" b="1" dirty="0">
              <a:solidFill>
                <a:schemeClr val="bg1"/>
              </a:solidFill>
              <a:effectLst/>
              <a:ea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758" y="-89662"/>
            <a:ext cx="19232897" cy="10818505"/>
          </a:xfrm>
          <a:custGeom>
            <a:avLst/>
            <a:gdLst/>
            <a:ahLst/>
            <a:cxnLst/>
            <a:rect l="l" t="t" r="r" b="b"/>
            <a:pathLst>
              <a:path w="19232897" h="10818505">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388123" cy="318656"/>
            <a:chOff x="0" y="0"/>
            <a:chExt cx="4517498" cy="424874"/>
          </a:xfrm>
        </p:grpSpPr>
        <p:sp>
          <p:nvSpPr>
            <p:cNvPr id="4" name="AutoShape 4"/>
            <p:cNvSpPr/>
            <p:nvPr/>
          </p:nvSpPr>
          <p:spPr>
            <a:xfrm rot="-5400000">
              <a:off x="3019346" y="-1262019"/>
              <a:ext cx="47665" cy="2948639"/>
            </a:xfrm>
            <a:prstGeom prst="rect">
              <a:avLst/>
            </a:prstGeom>
            <a:solidFill>
              <a:srgbClr val="FFFFFF"/>
            </a:solidFill>
          </p:spPr>
        </p:sp>
        <p:sp>
          <p:nvSpPr>
            <p:cNvPr id="5" name="TextBox 5"/>
            <p:cNvSpPr txBox="1"/>
            <p:nvPr/>
          </p:nvSpPr>
          <p:spPr>
            <a:xfrm>
              <a:off x="0" y="0"/>
              <a:ext cx="1296715" cy="424874"/>
            </a:xfrm>
            <a:prstGeom prst="rect">
              <a:avLst/>
            </a:prstGeom>
          </p:spPr>
          <p:txBody>
            <a:bodyPr lIns="0" tIns="0" rIns="0" bIns="0" rtlCol="0" anchor="t">
              <a:spAutoFit/>
            </a:bodyPr>
            <a:lstStyle/>
            <a:p>
              <a:pPr algn="just">
                <a:lnSpc>
                  <a:spcPts val="2520"/>
                </a:lnSpc>
              </a:pPr>
              <a:r>
                <a:rPr lang="en-US" sz="2100">
                  <a:solidFill>
                    <a:srgbClr val="FFFFFF"/>
                  </a:solidFill>
                  <a:latin typeface="Libre Franklin Bold"/>
                  <a:ea typeface="Libre Franklin Bold"/>
                  <a:cs typeface="Libre Franklin Bold"/>
                  <a:sym typeface="Libre Franklin Bold"/>
                </a:rPr>
                <a:t>05</a:t>
              </a:r>
            </a:p>
          </p:txBody>
        </p:sp>
      </p:grpSp>
      <p:grpSp>
        <p:nvGrpSpPr>
          <p:cNvPr id="6" name="Group 6"/>
          <p:cNvGrpSpPr>
            <a:grpSpLocks noChangeAspect="1"/>
          </p:cNvGrpSpPr>
          <p:nvPr/>
        </p:nvGrpSpPr>
        <p:grpSpPr>
          <a:xfrm>
            <a:off x="14121919" y="1205800"/>
            <a:ext cx="4159154" cy="8229600"/>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2A0030"/>
            </a:solidFill>
          </p:spPr>
        </p:sp>
        <p:sp>
          <p:nvSpPr>
            <p:cNvPr id="8" name="Freeform 8"/>
            <p:cNvSpPr/>
            <p:nvPr/>
          </p:nvSpPr>
          <p:spPr>
            <a:xfrm rot="-4274221">
              <a:off x="-1329875" y="775089"/>
              <a:ext cx="5281447" cy="3639030"/>
            </a:xfrm>
            <a:custGeom>
              <a:avLst/>
              <a:gdLst/>
              <a:ahLst/>
              <a:cxnLst/>
              <a:rect l="l" t="t" r="r" b="b"/>
              <a:pathLst>
                <a:path w="5281447" h="3639030">
                  <a:moveTo>
                    <a:pt x="5243865" y="1902203"/>
                  </a:moveTo>
                  <a:lnTo>
                    <a:pt x="5156446" y="1644866"/>
                  </a:lnTo>
                  <a:lnTo>
                    <a:pt x="5102333" y="1663248"/>
                  </a:lnTo>
                  <a:cubicBezTo>
                    <a:pt x="5041005" y="1684082"/>
                    <a:pt x="4973343" y="1650733"/>
                    <a:pt x="4952509" y="1589405"/>
                  </a:cubicBezTo>
                  <a:lnTo>
                    <a:pt x="4615088" y="596133"/>
                  </a:lnTo>
                  <a:cubicBezTo>
                    <a:pt x="4594254" y="534805"/>
                    <a:pt x="4627602" y="467143"/>
                    <a:pt x="4688930" y="446309"/>
                  </a:cubicBezTo>
                  <a:lnTo>
                    <a:pt x="4743043" y="427927"/>
                  </a:lnTo>
                  <a:lnTo>
                    <a:pt x="4654807" y="168185"/>
                  </a:lnTo>
                  <a:cubicBezTo>
                    <a:pt x="4617634" y="58757"/>
                    <a:pt x="4498419" y="0"/>
                    <a:pt x="4388991" y="37174"/>
                  </a:cubicBezTo>
                  <a:lnTo>
                    <a:pt x="168185" y="1471011"/>
                  </a:lnTo>
                  <a:cubicBezTo>
                    <a:pt x="58757" y="1508184"/>
                    <a:pt x="0" y="1627399"/>
                    <a:pt x="37174" y="1736827"/>
                  </a:cubicBezTo>
                  <a:lnTo>
                    <a:pt x="626232" y="3470845"/>
                  </a:lnTo>
                  <a:cubicBezTo>
                    <a:pt x="663405" y="3580273"/>
                    <a:pt x="782620" y="3639030"/>
                    <a:pt x="892048" y="3601856"/>
                  </a:cubicBezTo>
                  <a:lnTo>
                    <a:pt x="5112854" y="2168019"/>
                  </a:lnTo>
                  <a:cubicBezTo>
                    <a:pt x="5222691" y="2132048"/>
                    <a:pt x="5281447" y="2012833"/>
                    <a:pt x="5243865" y="1902202"/>
                  </a:cubicBezTo>
                  <a:close/>
                </a:path>
              </a:pathLst>
            </a:custGeom>
            <a:blipFill>
              <a:blip r:embed="rId4"/>
              <a:stretch>
                <a:fillRect l="-23314" t="-1568" r="-23310" b="-1568"/>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2A0030"/>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A0030"/>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A0030"/>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A0030"/>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A0030"/>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A0030"/>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FFFFF"/>
            </a:solidFill>
          </p:spPr>
        </p:sp>
      </p:grpSp>
      <p:sp>
        <p:nvSpPr>
          <p:cNvPr id="16" name="TextBox 16"/>
          <p:cNvSpPr txBox="1"/>
          <p:nvPr/>
        </p:nvSpPr>
        <p:spPr>
          <a:xfrm>
            <a:off x="681094" y="1645451"/>
            <a:ext cx="13525500" cy="1173206"/>
          </a:xfrm>
          <a:prstGeom prst="rect">
            <a:avLst/>
          </a:prstGeom>
        </p:spPr>
        <p:txBody>
          <a:bodyPr wrap="square" lIns="0" tIns="0" rIns="0" bIns="0" rtlCol="0" anchor="t">
            <a:spAutoFit/>
          </a:bodyPr>
          <a:lstStyle/>
          <a:p>
            <a:pPr algn="l">
              <a:lnSpc>
                <a:spcPts val="9599"/>
              </a:lnSpc>
            </a:pPr>
            <a:r>
              <a:rPr lang="en-US" sz="7999" dirty="0">
                <a:solidFill>
                  <a:srgbClr val="FFFFFF"/>
                </a:solidFill>
                <a:latin typeface="Libre Franklin Bold"/>
                <a:ea typeface="Libre Franklin Bold"/>
                <a:cs typeface="Libre Franklin Bold"/>
                <a:sym typeface="Libre Franklin Bold"/>
              </a:rPr>
              <a:t>REQUIREMENT ANALYSIS</a:t>
            </a:r>
          </a:p>
        </p:txBody>
      </p:sp>
      <p:grpSp>
        <p:nvGrpSpPr>
          <p:cNvPr id="19" name="Group 10">
            <a:extLst>
              <a:ext uri="{FF2B5EF4-FFF2-40B4-BE49-F238E27FC236}">
                <a16:creationId xmlns:a16="http://schemas.microsoft.com/office/drawing/2014/main" id="{19900FE5-CC6C-E063-B4C6-FA16416B2714}"/>
              </a:ext>
            </a:extLst>
          </p:cNvPr>
          <p:cNvGrpSpPr/>
          <p:nvPr/>
        </p:nvGrpSpPr>
        <p:grpSpPr>
          <a:xfrm>
            <a:off x="1813436" y="2971125"/>
            <a:ext cx="11940087" cy="7440072"/>
            <a:chOff x="-89835" y="2473065"/>
            <a:chExt cx="10858799" cy="6729926"/>
          </a:xfrm>
        </p:grpSpPr>
        <p:sp>
          <p:nvSpPr>
            <p:cNvPr id="20" name="TextBox 13">
              <a:extLst>
                <a:ext uri="{FF2B5EF4-FFF2-40B4-BE49-F238E27FC236}">
                  <a16:creationId xmlns:a16="http://schemas.microsoft.com/office/drawing/2014/main" id="{B2E0D916-1772-393D-8CE4-DAC93209620D}"/>
                </a:ext>
              </a:extLst>
            </p:cNvPr>
            <p:cNvSpPr txBox="1"/>
            <p:nvPr/>
          </p:nvSpPr>
          <p:spPr>
            <a:xfrm>
              <a:off x="2533887" y="2473065"/>
              <a:ext cx="8235077" cy="457271"/>
            </a:xfrm>
            <a:prstGeom prst="rect">
              <a:avLst/>
            </a:prstGeom>
          </p:spPr>
          <p:txBody>
            <a:bodyPr lIns="0" tIns="0" rIns="0" bIns="0" rtlCol="0" anchor="t">
              <a:spAutoFit/>
            </a:bodyPr>
            <a:lstStyle/>
            <a:p>
              <a:pPr algn="l">
                <a:lnSpc>
                  <a:spcPts val="4199"/>
                </a:lnSpc>
                <a:spcBef>
                  <a:spcPct val="0"/>
                </a:spcBef>
              </a:pPr>
              <a:r>
                <a:rPr lang="en-US" sz="2999" b="1" dirty="0">
                  <a:solidFill>
                    <a:srgbClr val="FFFFFF"/>
                  </a:solidFill>
                  <a:ea typeface="Libre Franklin Bold"/>
                  <a:cs typeface="Libre Franklin Bold"/>
                  <a:sym typeface="Libre Franklin Bold"/>
                </a:rPr>
                <a:t>FUNCTIONAL REQUIREMENTS</a:t>
              </a:r>
            </a:p>
          </p:txBody>
        </p:sp>
        <p:sp>
          <p:nvSpPr>
            <p:cNvPr id="21" name="TextBox 14">
              <a:extLst>
                <a:ext uri="{FF2B5EF4-FFF2-40B4-BE49-F238E27FC236}">
                  <a16:creationId xmlns:a16="http://schemas.microsoft.com/office/drawing/2014/main" id="{0B42DDF4-D1B1-413D-A819-0CC5BB77EF2A}"/>
                </a:ext>
              </a:extLst>
            </p:cNvPr>
            <p:cNvSpPr txBox="1"/>
            <p:nvPr/>
          </p:nvSpPr>
          <p:spPr>
            <a:xfrm>
              <a:off x="-49499" y="3114310"/>
              <a:ext cx="8235078" cy="3665248"/>
            </a:xfrm>
            <a:prstGeom prst="rect">
              <a:avLst/>
            </a:prstGeom>
          </p:spPr>
          <p:txBody>
            <a:bodyPr wrap="square" lIns="0" tIns="0" rIns="0" bIns="0" rtlCol="0" anchor="t">
              <a:spAutoFit/>
            </a:bodyPr>
            <a:lstStyle/>
            <a:p>
              <a:pPr marL="0" lvl="0" indent="0" algn="l">
                <a:lnSpc>
                  <a:spcPts val="2939"/>
                </a:lnSpc>
                <a:spcBef>
                  <a:spcPct val="0"/>
                </a:spcBef>
              </a:pPr>
              <a:r>
                <a:rPr lang="en-GB" sz="2400" b="1" dirty="0">
                  <a:solidFill>
                    <a:schemeClr val="bg1"/>
                  </a:solidFill>
                  <a:effectLst/>
                  <a:ea typeface="Times New Roman" panose="02020603050405020304" pitchFamily="18" charset="0"/>
                </a:rPr>
                <a:t>1) Real-time Alerts and Notifications</a:t>
              </a:r>
            </a:p>
            <a:p>
              <a:pPr marL="0" lvl="0" indent="0" algn="l">
                <a:lnSpc>
                  <a:spcPts val="2939"/>
                </a:lnSpc>
                <a:spcBef>
                  <a:spcPct val="0"/>
                </a:spcBef>
              </a:pPr>
              <a:endParaRPr lang="en-GB" sz="2400" b="1" u="none" dirty="0">
                <a:solidFill>
                  <a:schemeClr val="bg1"/>
                </a:solidFill>
                <a:ea typeface="Libre Franklin Light"/>
                <a:cs typeface="Libre Franklin Light"/>
                <a:sym typeface="Libre Franklin Light"/>
              </a:endParaRPr>
            </a:p>
            <a:p>
              <a:pPr marL="0" lvl="0" indent="0" algn="l">
                <a:lnSpc>
                  <a:spcPts val="2939"/>
                </a:lnSpc>
                <a:spcBef>
                  <a:spcPct val="0"/>
                </a:spcBef>
              </a:pPr>
              <a:r>
                <a:rPr lang="en-GB" sz="2400" b="1" dirty="0">
                  <a:solidFill>
                    <a:schemeClr val="bg1"/>
                  </a:solidFill>
                  <a:effectLst/>
                  <a:ea typeface="Times New Roman" panose="02020603050405020304" pitchFamily="18" charset="0"/>
                </a:rPr>
                <a:t>2) Incident Reporting and Assistance</a:t>
              </a:r>
            </a:p>
            <a:p>
              <a:pPr marL="0" lvl="0" indent="0" algn="l">
                <a:lnSpc>
                  <a:spcPts val="2939"/>
                </a:lnSpc>
                <a:spcBef>
                  <a:spcPct val="0"/>
                </a:spcBef>
              </a:pPr>
              <a:endParaRPr lang="en-GB" sz="2400" b="1" dirty="0">
                <a:solidFill>
                  <a:schemeClr val="bg1"/>
                </a:solidFill>
                <a:ea typeface="Times New Roman" panose="02020603050405020304" pitchFamily="18" charset="0"/>
              </a:endParaRPr>
            </a:p>
            <a:p>
              <a:pPr marL="0" lvl="0" indent="0" algn="l">
                <a:lnSpc>
                  <a:spcPts val="2939"/>
                </a:lnSpc>
                <a:spcBef>
                  <a:spcPct val="0"/>
                </a:spcBef>
              </a:pPr>
              <a:r>
                <a:rPr lang="en-GB" sz="2400" b="1" dirty="0">
                  <a:solidFill>
                    <a:schemeClr val="bg1"/>
                  </a:solidFill>
                  <a:ea typeface="Times New Roman" panose="02020603050405020304" pitchFamily="18" charset="0"/>
                </a:rPr>
                <a:t>3) </a:t>
              </a:r>
              <a:r>
                <a:rPr lang="en-GB" sz="2400" b="1" dirty="0">
                  <a:solidFill>
                    <a:schemeClr val="bg1"/>
                  </a:solidFill>
                  <a:effectLst/>
                  <a:ea typeface="Times New Roman" panose="02020603050405020304" pitchFamily="18" charset="0"/>
                </a:rPr>
                <a:t>Geospatial Data and Mapping Services</a:t>
              </a:r>
            </a:p>
            <a:p>
              <a:pPr marL="0" lvl="0" indent="0" algn="l">
                <a:lnSpc>
                  <a:spcPts val="2939"/>
                </a:lnSpc>
                <a:spcBef>
                  <a:spcPct val="0"/>
                </a:spcBef>
              </a:pPr>
              <a:endParaRPr lang="en-GB" sz="2400" b="1" dirty="0">
                <a:solidFill>
                  <a:schemeClr val="bg1"/>
                </a:solidFill>
                <a:ea typeface="Times New Roman" panose="02020603050405020304" pitchFamily="18" charset="0"/>
              </a:endParaRPr>
            </a:p>
            <a:p>
              <a:pPr marL="0" lvl="0" indent="0" algn="l">
                <a:lnSpc>
                  <a:spcPts val="2939"/>
                </a:lnSpc>
                <a:spcBef>
                  <a:spcPct val="0"/>
                </a:spcBef>
              </a:pPr>
              <a:r>
                <a:rPr lang="en-GB" sz="2400" b="1" dirty="0">
                  <a:solidFill>
                    <a:schemeClr val="bg1"/>
                  </a:solidFill>
                  <a:effectLst/>
                  <a:ea typeface="Times New Roman" panose="02020603050405020304" pitchFamily="18" charset="0"/>
                </a:rPr>
                <a:t>4) Emergency Contacts and Services</a:t>
              </a:r>
            </a:p>
            <a:p>
              <a:pPr marL="0" lvl="0" indent="0" algn="l">
                <a:lnSpc>
                  <a:spcPts val="2939"/>
                </a:lnSpc>
                <a:spcBef>
                  <a:spcPct val="0"/>
                </a:spcBef>
              </a:pPr>
              <a:endParaRPr lang="en-GB" sz="2400" b="1" dirty="0">
                <a:solidFill>
                  <a:schemeClr val="bg1"/>
                </a:solidFill>
                <a:ea typeface="Times New Roman" panose="02020603050405020304" pitchFamily="18" charset="0"/>
              </a:endParaRPr>
            </a:p>
            <a:p>
              <a:pPr marL="0" lvl="0" indent="0" algn="l">
                <a:lnSpc>
                  <a:spcPts val="2939"/>
                </a:lnSpc>
                <a:spcBef>
                  <a:spcPct val="0"/>
                </a:spcBef>
              </a:pPr>
              <a:endParaRPr lang="en-GB" sz="2400" b="1" dirty="0">
                <a:solidFill>
                  <a:schemeClr val="bg1"/>
                </a:solidFill>
                <a:effectLst/>
                <a:ea typeface="Times New Roman" panose="02020603050405020304" pitchFamily="18" charset="0"/>
              </a:endParaRPr>
            </a:p>
            <a:p>
              <a:pPr marL="0" lvl="0" indent="0" algn="l">
                <a:lnSpc>
                  <a:spcPts val="2939"/>
                </a:lnSpc>
                <a:spcBef>
                  <a:spcPct val="0"/>
                </a:spcBef>
              </a:pPr>
              <a:endParaRPr lang="en-US" sz="2099" b="1" dirty="0">
                <a:solidFill>
                  <a:srgbClr val="FFFFFF"/>
                </a:solidFill>
                <a:latin typeface="Libre Franklin Light"/>
                <a:ea typeface="Libre Franklin Light"/>
                <a:cs typeface="Libre Franklin Light"/>
                <a:sym typeface="Libre Franklin Light"/>
              </a:endParaRPr>
            </a:p>
            <a:p>
              <a:pPr marL="0" lvl="0" indent="0" algn="l">
                <a:lnSpc>
                  <a:spcPts val="2939"/>
                </a:lnSpc>
                <a:spcBef>
                  <a:spcPct val="0"/>
                </a:spcBef>
              </a:pPr>
              <a:endParaRPr lang="en-GB" b="1" u="none" dirty="0">
                <a:solidFill>
                  <a:srgbClr val="FFFFFF"/>
                </a:solidFill>
                <a:latin typeface="Times New Roman" panose="02020603050405020304" pitchFamily="18" charset="0"/>
                <a:ea typeface="Libre Franklin Light"/>
                <a:cs typeface="Libre Franklin Light"/>
                <a:sym typeface="Libre Franklin Light"/>
              </a:endParaRPr>
            </a:p>
          </p:txBody>
        </p:sp>
        <p:sp>
          <p:nvSpPr>
            <p:cNvPr id="22" name="TextBox 15">
              <a:extLst>
                <a:ext uri="{FF2B5EF4-FFF2-40B4-BE49-F238E27FC236}">
                  <a16:creationId xmlns:a16="http://schemas.microsoft.com/office/drawing/2014/main" id="{F68637BA-5179-4491-C0A5-DB0282A9D269}"/>
                </a:ext>
              </a:extLst>
            </p:cNvPr>
            <p:cNvSpPr txBox="1"/>
            <p:nvPr/>
          </p:nvSpPr>
          <p:spPr>
            <a:xfrm>
              <a:off x="2522352" y="5847121"/>
              <a:ext cx="8235077" cy="457271"/>
            </a:xfrm>
            <a:prstGeom prst="rect">
              <a:avLst/>
            </a:prstGeom>
          </p:spPr>
          <p:txBody>
            <a:bodyPr lIns="0" tIns="0" rIns="0" bIns="0" rtlCol="0" anchor="t">
              <a:spAutoFit/>
            </a:bodyPr>
            <a:lstStyle/>
            <a:p>
              <a:pPr algn="l">
                <a:lnSpc>
                  <a:spcPts val="4199"/>
                </a:lnSpc>
                <a:spcBef>
                  <a:spcPct val="0"/>
                </a:spcBef>
              </a:pPr>
              <a:r>
                <a:rPr lang="en-US" sz="2999" b="1" dirty="0">
                  <a:solidFill>
                    <a:srgbClr val="FFFFFF"/>
                  </a:solidFill>
                  <a:latin typeface="+mj-lt"/>
                  <a:ea typeface="Libre Franklin Bold"/>
                  <a:cs typeface="Libre Franklin Bold"/>
                  <a:sym typeface="Libre Franklin Bold"/>
                </a:rPr>
                <a:t>NON-FUNCTIONAL REQUIREMENTS</a:t>
              </a:r>
            </a:p>
          </p:txBody>
        </p:sp>
        <p:sp>
          <p:nvSpPr>
            <p:cNvPr id="23" name="TextBox 16">
              <a:extLst>
                <a:ext uri="{FF2B5EF4-FFF2-40B4-BE49-F238E27FC236}">
                  <a16:creationId xmlns:a16="http://schemas.microsoft.com/office/drawing/2014/main" id="{7940395C-489F-E3AD-6113-1C6721B3D11B}"/>
                </a:ext>
              </a:extLst>
            </p:cNvPr>
            <p:cNvSpPr txBox="1"/>
            <p:nvPr/>
          </p:nvSpPr>
          <p:spPr>
            <a:xfrm>
              <a:off x="-89835" y="6531630"/>
              <a:ext cx="8235077" cy="2671361"/>
            </a:xfrm>
            <a:prstGeom prst="rect">
              <a:avLst/>
            </a:prstGeom>
          </p:spPr>
          <p:txBody>
            <a:bodyPr lIns="0" tIns="0" rIns="0" bIns="0" rtlCol="0" anchor="t">
              <a:spAutoFit/>
            </a:bodyPr>
            <a:lstStyle/>
            <a:p>
              <a:pPr marL="0" lvl="0" indent="0" algn="l">
                <a:lnSpc>
                  <a:spcPts val="2939"/>
                </a:lnSpc>
                <a:spcBef>
                  <a:spcPct val="0"/>
                </a:spcBef>
              </a:pPr>
              <a:r>
                <a:rPr lang="en-GB" sz="2400" b="1" dirty="0">
                  <a:solidFill>
                    <a:schemeClr val="bg1"/>
                  </a:solidFill>
                  <a:effectLst/>
                  <a:ea typeface="Times New Roman" panose="02020603050405020304" pitchFamily="18" charset="0"/>
                </a:rPr>
                <a:t>1)  Privacy and Security</a:t>
              </a:r>
            </a:p>
            <a:p>
              <a:pPr marL="0" lvl="0" indent="0" algn="l">
                <a:lnSpc>
                  <a:spcPts val="2939"/>
                </a:lnSpc>
                <a:spcBef>
                  <a:spcPct val="0"/>
                </a:spcBef>
              </a:pPr>
              <a:endParaRPr lang="en-GB" sz="2400" b="1" u="none" dirty="0">
                <a:solidFill>
                  <a:schemeClr val="bg1"/>
                </a:solidFill>
                <a:ea typeface="Libre Franklin Light"/>
                <a:cs typeface="Libre Franklin Light"/>
                <a:sym typeface="Libre Franklin Light"/>
              </a:endParaRPr>
            </a:p>
            <a:p>
              <a:pPr marL="0" lvl="0" indent="0" algn="l">
                <a:lnSpc>
                  <a:spcPts val="2939"/>
                </a:lnSpc>
                <a:spcBef>
                  <a:spcPct val="0"/>
                </a:spcBef>
              </a:pPr>
              <a:r>
                <a:rPr lang="en-GB" sz="2400" b="1" dirty="0">
                  <a:solidFill>
                    <a:schemeClr val="bg1"/>
                  </a:solidFill>
                  <a:effectLst/>
                  <a:ea typeface="Times New Roman" panose="02020603050405020304" pitchFamily="18" charset="0"/>
                </a:rPr>
                <a:t>2)  Usability</a:t>
              </a:r>
            </a:p>
            <a:p>
              <a:pPr marL="0" lvl="0" indent="0" algn="l">
                <a:lnSpc>
                  <a:spcPts val="2939"/>
                </a:lnSpc>
                <a:spcBef>
                  <a:spcPct val="0"/>
                </a:spcBef>
              </a:pPr>
              <a:endParaRPr lang="en-GB" sz="2400" b="1" dirty="0">
                <a:solidFill>
                  <a:schemeClr val="bg1"/>
                </a:solidFill>
                <a:ea typeface="Times New Roman" panose="02020603050405020304" pitchFamily="18" charset="0"/>
              </a:endParaRPr>
            </a:p>
            <a:p>
              <a:pPr marL="0" lvl="0" indent="0" algn="l">
                <a:lnSpc>
                  <a:spcPts val="2939"/>
                </a:lnSpc>
                <a:spcBef>
                  <a:spcPct val="0"/>
                </a:spcBef>
              </a:pPr>
              <a:r>
                <a:rPr lang="en-GB" sz="2400" b="1" dirty="0">
                  <a:solidFill>
                    <a:schemeClr val="bg1"/>
                  </a:solidFill>
                  <a:ea typeface="Times New Roman" panose="02020603050405020304" pitchFamily="18" charset="0"/>
                </a:rPr>
                <a:t>3)  Reliability</a:t>
              </a:r>
              <a:endParaRPr lang="en-GB" sz="2400" b="1" dirty="0">
                <a:solidFill>
                  <a:schemeClr val="bg1"/>
                </a:solidFill>
                <a:effectLst/>
                <a:ea typeface="Times New Roman" panose="02020603050405020304" pitchFamily="18" charset="0"/>
              </a:endParaRPr>
            </a:p>
            <a:p>
              <a:pPr marL="0" lvl="0" indent="0" algn="l">
                <a:lnSpc>
                  <a:spcPts val="2939"/>
                </a:lnSpc>
                <a:spcBef>
                  <a:spcPct val="0"/>
                </a:spcBef>
              </a:pPr>
              <a:endParaRPr lang="en-GB" sz="2400" b="1" dirty="0">
                <a:solidFill>
                  <a:schemeClr val="bg1"/>
                </a:solidFill>
                <a:ea typeface="Times New Roman" panose="02020603050405020304" pitchFamily="18" charset="0"/>
              </a:endParaRPr>
            </a:p>
            <a:p>
              <a:pPr marL="0" lvl="0" indent="0" algn="l">
                <a:lnSpc>
                  <a:spcPts val="2939"/>
                </a:lnSpc>
                <a:spcBef>
                  <a:spcPct val="0"/>
                </a:spcBef>
              </a:pPr>
              <a:r>
                <a:rPr lang="en-GB" sz="2400" b="1" dirty="0">
                  <a:solidFill>
                    <a:schemeClr val="bg1"/>
                  </a:solidFill>
                  <a:effectLst/>
                  <a:ea typeface="Times New Roman" panose="02020603050405020304" pitchFamily="18" charset="0"/>
                </a:rPr>
                <a:t>4)  Accessibility</a:t>
              </a:r>
            </a:p>
            <a:p>
              <a:pPr marL="0" lvl="0" indent="0" algn="l">
                <a:lnSpc>
                  <a:spcPts val="2939"/>
                </a:lnSpc>
                <a:spcBef>
                  <a:spcPct val="0"/>
                </a:spcBef>
              </a:pPr>
              <a:endParaRPr lang="en-US" sz="2099" u="none" dirty="0">
                <a:solidFill>
                  <a:srgbClr val="FFFFFF"/>
                </a:solidFill>
                <a:latin typeface="Libre Franklin Light"/>
                <a:ea typeface="Libre Franklin Light"/>
                <a:cs typeface="Libre Franklin Light"/>
                <a:sym typeface="Libre Franklin Light"/>
              </a:endParaRPr>
            </a:p>
          </p:txBody>
        </p:sp>
      </p:grpSp>
      <p:pic>
        <p:nvPicPr>
          <p:cNvPr id="26" name="Picture 25">
            <a:extLst>
              <a:ext uri="{FF2B5EF4-FFF2-40B4-BE49-F238E27FC236}">
                <a16:creationId xmlns:a16="http://schemas.microsoft.com/office/drawing/2014/main" id="{822B5BDC-63B5-1774-8BB7-AF351B0FC9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62305" y="1476761"/>
            <a:ext cx="3733799" cy="76856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9" y="-531506"/>
            <a:ext cx="19232897" cy="10818505"/>
          </a:xfrm>
          <a:custGeom>
            <a:avLst/>
            <a:gdLst/>
            <a:ahLst/>
            <a:cxnLst/>
            <a:rect l="l" t="t" r="r" b="b"/>
            <a:pathLst>
              <a:path w="19232897" h="10818505">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M" dirty="0"/>
          </a:p>
        </p:txBody>
      </p:sp>
      <p:sp>
        <p:nvSpPr>
          <p:cNvPr id="3" name="Freeform 3"/>
          <p:cNvSpPr/>
          <p:nvPr/>
        </p:nvSpPr>
        <p:spPr>
          <a:xfrm rot="1908024">
            <a:off x="-198661" y="-2061760"/>
            <a:ext cx="7247484" cy="8390720"/>
          </a:xfrm>
          <a:custGeom>
            <a:avLst/>
            <a:gdLst/>
            <a:ahLst/>
            <a:cxnLst/>
            <a:rect l="l" t="t" r="r" b="b"/>
            <a:pathLst>
              <a:path w="7247484" h="8390720">
                <a:moveTo>
                  <a:pt x="0" y="0"/>
                </a:moveTo>
                <a:lnTo>
                  <a:pt x="7247484" y="0"/>
                </a:lnTo>
                <a:lnTo>
                  <a:pt x="7247484" y="8390720"/>
                </a:lnTo>
                <a:lnTo>
                  <a:pt x="0" y="8390720"/>
                </a:lnTo>
                <a:lnTo>
                  <a:pt x="0" y="0"/>
                </a:lnTo>
                <a:close/>
              </a:path>
            </a:pathLst>
          </a:custGeom>
          <a:blipFill>
            <a:blip r:embed="rId4"/>
            <a:stretch>
              <a:fillRect/>
            </a:stretch>
          </a:blipFill>
        </p:spPr>
      </p:sp>
      <p:grpSp>
        <p:nvGrpSpPr>
          <p:cNvPr id="4" name="Group 4"/>
          <p:cNvGrpSpPr/>
          <p:nvPr/>
        </p:nvGrpSpPr>
        <p:grpSpPr>
          <a:xfrm>
            <a:off x="1028700" y="1028700"/>
            <a:ext cx="3388123" cy="318656"/>
            <a:chOff x="0" y="0"/>
            <a:chExt cx="4517498" cy="424874"/>
          </a:xfrm>
        </p:grpSpPr>
        <p:sp>
          <p:nvSpPr>
            <p:cNvPr id="5" name="AutoShape 5"/>
            <p:cNvSpPr/>
            <p:nvPr/>
          </p:nvSpPr>
          <p:spPr>
            <a:xfrm rot="-5400000">
              <a:off x="3019346" y="-1262019"/>
              <a:ext cx="47665" cy="2948639"/>
            </a:xfrm>
            <a:prstGeom prst="rect">
              <a:avLst/>
            </a:prstGeom>
            <a:solidFill>
              <a:srgbClr val="FFFFFF"/>
            </a:solidFill>
          </p:spPr>
        </p:sp>
        <p:sp>
          <p:nvSpPr>
            <p:cNvPr id="6" name="TextBox 6"/>
            <p:cNvSpPr txBox="1"/>
            <p:nvPr/>
          </p:nvSpPr>
          <p:spPr>
            <a:xfrm>
              <a:off x="0" y="0"/>
              <a:ext cx="1296715" cy="424874"/>
            </a:xfrm>
            <a:prstGeom prst="rect">
              <a:avLst/>
            </a:prstGeom>
          </p:spPr>
          <p:txBody>
            <a:bodyPr lIns="0" tIns="0" rIns="0" bIns="0" rtlCol="0" anchor="t">
              <a:spAutoFit/>
            </a:bodyPr>
            <a:lstStyle/>
            <a:p>
              <a:pPr algn="just">
                <a:lnSpc>
                  <a:spcPts val="2520"/>
                </a:lnSpc>
              </a:pPr>
              <a:r>
                <a:rPr lang="en-US" sz="2100">
                  <a:solidFill>
                    <a:srgbClr val="FFFFFF"/>
                  </a:solidFill>
                  <a:latin typeface="Libre Franklin Bold"/>
                  <a:ea typeface="Libre Franklin Bold"/>
                  <a:cs typeface="Libre Franklin Bold"/>
                  <a:sym typeface="Libre Franklin Bold"/>
                </a:rPr>
                <a:t>06</a:t>
              </a:r>
            </a:p>
          </p:txBody>
        </p:sp>
      </p:grpSp>
      <p:sp>
        <p:nvSpPr>
          <p:cNvPr id="7" name="TextBox 7"/>
          <p:cNvSpPr txBox="1"/>
          <p:nvPr/>
        </p:nvSpPr>
        <p:spPr>
          <a:xfrm>
            <a:off x="3736886" y="1597698"/>
            <a:ext cx="12676504" cy="1201367"/>
          </a:xfrm>
          <a:prstGeom prst="rect">
            <a:avLst/>
          </a:prstGeom>
        </p:spPr>
        <p:txBody>
          <a:bodyPr lIns="0" tIns="0" rIns="0" bIns="0" rtlCol="0" anchor="t">
            <a:spAutoFit/>
          </a:bodyPr>
          <a:lstStyle/>
          <a:p>
            <a:pPr algn="l">
              <a:lnSpc>
                <a:spcPts val="9599"/>
              </a:lnSpc>
            </a:pPr>
            <a:r>
              <a:rPr lang="en-US" sz="7999" dirty="0">
                <a:solidFill>
                  <a:srgbClr val="FFFFFF"/>
                </a:solidFill>
                <a:latin typeface="Libre Franklin Bold"/>
                <a:ea typeface="Libre Franklin Bold"/>
                <a:cs typeface="Libre Franklin Bold"/>
                <a:sym typeface="Libre Franklin Bold"/>
              </a:rPr>
              <a:t>SYSTEM MODELLING</a:t>
            </a:r>
          </a:p>
        </p:txBody>
      </p:sp>
      <p:sp>
        <p:nvSpPr>
          <p:cNvPr id="9" name="TextBox 9"/>
          <p:cNvSpPr txBox="1"/>
          <p:nvPr/>
        </p:nvSpPr>
        <p:spPr>
          <a:xfrm>
            <a:off x="3311083" y="4192954"/>
            <a:ext cx="11201400" cy="3811172"/>
          </a:xfrm>
          <a:prstGeom prst="rect">
            <a:avLst/>
          </a:prstGeom>
        </p:spPr>
        <p:txBody>
          <a:bodyPr wrap="square" lIns="0" tIns="0" rIns="0" bIns="0" rtlCol="0" anchor="t">
            <a:spAutoFit/>
          </a:bodyPr>
          <a:lstStyle/>
          <a:p>
            <a:pPr algn="just">
              <a:lnSpc>
                <a:spcPct val="150000"/>
              </a:lnSpc>
            </a:pPr>
            <a:r>
              <a:rPr lang="en-GB" sz="2800" dirty="0">
                <a:solidFill>
                  <a:schemeClr val="bg1"/>
                </a:solidFill>
                <a:effectLst/>
                <a:latin typeface="+mj-lt"/>
                <a:ea typeface="Times New Roman" panose="02020603050405020304" pitchFamily="18" charset="0"/>
              </a:rPr>
              <a:t>In order to effectively manage disasters, it is essential to have a comprehensive plan in place that includes the use of mobile technology. The Unified </a:t>
            </a:r>
            <a:r>
              <a:rPr lang="en-GB" sz="2800" dirty="0" err="1">
                <a:solidFill>
                  <a:schemeClr val="bg1"/>
                </a:solidFill>
                <a:effectLst/>
                <a:latin typeface="+mj-lt"/>
                <a:ea typeface="Times New Roman" panose="02020603050405020304" pitchFamily="18" charset="0"/>
              </a:rPr>
              <a:t>Modeling</a:t>
            </a:r>
            <a:r>
              <a:rPr lang="en-GB" sz="2800" dirty="0">
                <a:solidFill>
                  <a:schemeClr val="bg1"/>
                </a:solidFill>
                <a:effectLst/>
                <a:latin typeface="+mj-lt"/>
                <a:ea typeface="Times New Roman" panose="02020603050405020304" pitchFamily="18" charset="0"/>
              </a:rPr>
              <a:t> Language (UML) is a standard </a:t>
            </a:r>
            <a:r>
              <a:rPr lang="en-GB" sz="2800" dirty="0" err="1">
                <a:solidFill>
                  <a:schemeClr val="bg1"/>
                </a:solidFill>
                <a:effectLst/>
                <a:latin typeface="+mj-lt"/>
                <a:ea typeface="Times New Roman" panose="02020603050405020304" pitchFamily="18" charset="0"/>
              </a:rPr>
              <a:t>modeling</a:t>
            </a:r>
            <a:r>
              <a:rPr lang="en-GB" sz="2800" dirty="0">
                <a:solidFill>
                  <a:schemeClr val="bg1"/>
                </a:solidFill>
                <a:effectLst/>
                <a:latin typeface="+mj-lt"/>
                <a:ea typeface="Times New Roman" panose="02020603050405020304" pitchFamily="18" charset="0"/>
              </a:rPr>
              <a:t> language that can be used to design and design software systems. UML provides a set of graphical notations that can be used to represent the different aspects of a software system, including its architecture, </a:t>
            </a:r>
            <a:r>
              <a:rPr lang="en-GB" sz="2800" dirty="0" err="1">
                <a:solidFill>
                  <a:schemeClr val="bg1"/>
                </a:solidFill>
                <a:effectLst/>
                <a:latin typeface="+mj-lt"/>
                <a:ea typeface="Times New Roman" panose="02020603050405020304" pitchFamily="18" charset="0"/>
              </a:rPr>
              <a:t>behavior</a:t>
            </a:r>
            <a:r>
              <a:rPr lang="en-GB" sz="2800" dirty="0">
                <a:solidFill>
                  <a:schemeClr val="bg1"/>
                </a:solidFill>
                <a:effectLst/>
                <a:latin typeface="+mj-lt"/>
                <a:ea typeface="Times New Roman" panose="02020603050405020304" pitchFamily="18" charset="0"/>
              </a:rPr>
              <a:t>, and data. </a:t>
            </a:r>
            <a:endParaRPr lang="en-CM" sz="2800" dirty="0">
              <a:solidFill>
                <a:schemeClr val="bg1"/>
              </a:solidFill>
              <a:effectLst/>
              <a:latin typeface="+mj-lt"/>
              <a:ea typeface="Arial" panose="020B0604020202020204" pitchFamily="34" charset="0"/>
            </a:endParaRPr>
          </a:p>
        </p:txBody>
      </p:sp>
      <p:sp>
        <p:nvSpPr>
          <p:cNvPr id="14" name="Freeform 14"/>
          <p:cNvSpPr/>
          <p:nvPr/>
        </p:nvSpPr>
        <p:spPr>
          <a:xfrm rot="-4525034">
            <a:off x="17143552" y="9041791"/>
            <a:ext cx="2082612" cy="2490417"/>
          </a:xfrm>
          <a:custGeom>
            <a:avLst/>
            <a:gdLst/>
            <a:ahLst/>
            <a:cxnLst/>
            <a:rect l="l" t="t" r="r" b="b"/>
            <a:pathLst>
              <a:path w="2082612" h="2490417">
                <a:moveTo>
                  <a:pt x="0" y="0"/>
                </a:moveTo>
                <a:lnTo>
                  <a:pt x="2082611" y="0"/>
                </a:lnTo>
                <a:lnTo>
                  <a:pt x="2082611" y="2490418"/>
                </a:lnTo>
                <a:lnTo>
                  <a:pt x="0" y="2490418"/>
                </a:lnTo>
                <a:lnTo>
                  <a:pt x="0" y="0"/>
                </a:lnTo>
                <a:close/>
              </a:path>
            </a:pathLst>
          </a:custGeom>
          <a:blipFill>
            <a:blip r:embed="rId5"/>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565E6-7DAC-CA91-48BC-4D280EDE1E49}"/>
              </a:ext>
            </a:extLst>
          </p:cNvPr>
          <p:cNvPicPr>
            <a:picLocks noChangeAspect="1"/>
          </p:cNvPicPr>
          <p:nvPr/>
        </p:nvPicPr>
        <p:blipFill>
          <a:blip r:embed="rId2">
            <a:extLst>
              <a:ext uri="{28A0092B-C50C-407E-A947-70E740481C1C}">
                <a14:useLocalDpi xmlns:a14="http://schemas.microsoft.com/office/drawing/2010/main" val="0"/>
              </a:ext>
            </a:extLst>
          </a:blip>
          <a:srcRect t="1657"/>
          <a:stretch>
            <a:fillRect/>
          </a:stretch>
        </p:blipFill>
        <p:spPr bwMode="auto">
          <a:xfrm>
            <a:off x="1524000" y="1943100"/>
            <a:ext cx="14097000" cy="8049690"/>
          </a:xfrm>
          <a:prstGeom prst="rect">
            <a:avLst/>
          </a:prstGeom>
          <a:noFill/>
          <a:ln>
            <a:noFill/>
          </a:ln>
        </p:spPr>
      </p:pic>
      <p:sp>
        <p:nvSpPr>
          <p:cNvPr id="3" name="TextBox 15">
            <a:extLst>
              <a:ext uri="{FF2B5EF4-FFF2-40B4-BE49-F238E27FC236}">
                <a16:creationId xmlns:a16="http://schemas.microsoft.com/office/drawing/2014/main" id="{ACC4DF8A-26EC-8B92-C2C1-93C9DA539520}"/>
              </a:ext>
            </a:extLst>
          </p:cNvPr>
          <p:cNvSpPr txBox="1"/>
          <p:nvPr/>
        </p:nvSpPr>
        <p:spPr>
          <a:xfrm>
            <a:off x="1295400" y="1104900"/>
            <a:ext cx="9055102" cy="505523"/>
          </a:xfrm>
          <a:prstGeom prst="rect">
            <a:avLst/>
          </a:prstGeom>
        </p:spPr>
        <p:txBody>
          <a:bodyPr lIns="0" tIns="0" rIns="0" bIns="0" rtlCol="0" anchor="t">
            <a:spAutoFit/>
          </a:bodyPr>
          <a:lstStyle/>
          <a:p>
            <a:pPr algn="l">
              <a:lnSpc>
                <a:spcPts val="4199"/>
              </a:lnSpc>
              <a:spcBef>
                <a:spcPct val="0"/>
              </a:spcBef>
            </a:pPr>
            <a:r>
              <a:rPr lang="en-US" sz="2999" b="1" dirty="0">
                <a:latin typeface="+mj-lt"/>
                <a:ea typeface="Libre Franklin Bold"/>
                <a:cs typeface="Libre Franklin Bold"/>
                <a:sym typeface="Libre Franklin Bold"/>
              </a:rPr>
              <a:t>CONTEXT DIAGRAM</a:t>
            </a:r>
          </a:p>
        </p:txBody>
      </p:sp>
    </p:spTree>
    <p:extLst>
      <p:ext uri="{BB962C8B-B14F-4D97-AF65-F5344CB8AC3E}">
        <p14:creationId xmlns:p14="http://schemas.microsoft.com/office/powerpoint/2010/main" val="194023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BBE31A-24B6-2A5D-02ED-2C93FC2AF4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800100"/>
            <a:ext cx="11049000" cy="9225860"/>
          </a:xfrm>
          <a:prstGeom prst="rect">
            <a:avLst/>
          </a:prstGeom>
          <a:noFill/>
          <a:ln>
            <a:noFill/>
          </a:ln>
        </p:spPr>
      </p:pic>
      <p:sp>
        <p:nvSpPr>
          <p:cNvPr id="3" name="TextBox 15">
            <a:extLst>
              <a:ext uri="{FF2B5EF4-FFF2-40B4-BE49-F238E27FC236}">
                <a16:creationId xmlns:a16="http://schemas.microsoft.com/office/drawing/2014/main" id="{5FC6C120-4E80-B621-BC63-316CCCBE688D}"/>
              </a:ext>
            </a:extLst>
          </p:cNvPr>
          <p:cNvSpPr txBox="1"/>
          <p:nvPr/>
        </p:nvSpPr>
        <p:spPr>
          <a:xfrm>
            <a:off x="762000" y="547338"/>
            <a:ext cx="9055102" cy="505523"/>
          </a:xfrm>
          <a:prstGeom prst="rect">
            <a:avLst/>
          </a:prstGeom>
        </p:spPr>
        <p:txBody>
          <a:bodyPr lIns="0" tIns="0" rIns="0" bIns="0" rtlCol="0" anchor="t">
            <a:spAutoFit/>
          </a:bodyPr>
          <a:lstStyle/>
          <a:p>
            <a:pPr algn="l">
              <a:lnSpc>
                <a:spcPts val="4199"/>
              </a:lnSpc>
              <a:spcBef>
                <a:spcPct val="0"/>
              </a:spcBef>
            </a:pPr>
            <a:r>
              <a:rPr lang="en-US" sz="2999" b="1" dirty="0">
                <a:latin typeface="+mj-lt"/>
                <a:ea typeface="Libre Franklin Bold"/>
                <a:cs typeface="Libre Franklin Bold"/>
                <a:sym typeface="Libre Franklin Bold"/>
              </a:rPr>
              <a:t>USECASE DIAGRAM</a:t>
            </a:r>
          </a:p>
        </p:txBody>
      </p:sp>
    </p:spTree>
    <p:extLst>
      <p:ext uri="{BB962C8B-B14F-4D97-AF65-F5344CB8AC3E}">
        <p14:creationId xmlns:p14="http://schemas.microsoft.com/office/powerpoint/2010/main" val="1977390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D26916-8359-DCF2-3352-53B0237E6992}"/>
              </a:ext>
            </a:extLst>
          </p:cNvPr>
          <p:cNvPicPr>
            <a:picLocks noChangeAspect="1"/>
          </p:cNvPicPr>
          <p:nvPr/>
        </p:nvPicPr>
        <p:blipFill>
          <a:blip r:embed="rId2">
            <a:extLst>
              <a:ext uri="{28A0092B-C50C-407E-A947-70E740481C1C}">
                <a14:useLocalDpi xmlns:a14="http://schemas.microsoft.com/office/drawing/2010/main" val="0"/>
              </a:ext>
            </a:extLst>
          </a:blip>
          <a:srcRect t="7338" r="4404" b="13139"/>
          <a:stretch>
            <a:fillRect/>
          </a:stretch>
        </p:blipFill>
        <p:spPr bwMode="auto">
          <a:xfrm>
            <a:off x="2590800" y="1104900"/>
            <a:ext cx="12649200" cy="8762096"/>
          </a:xfrm>
          <a:prstGeom prst="rect">
            <a:avLst/>
          </a:prstGeom>
          <a:noFill/>
          <a:ln>
            <a:noFill/>
          </a:ln>
        </p:spPr>
      </p:pic>
      <p:sp>
        <p:nvSpPr>
          <p:cNvPr id="3" name="TextBox 15">
            <a:extLst>
              <a:ext uri="{FF2B5EF4-FFF2-40B4-BE49-F238E27FC236}">
                <a16:creationId xmlns:a16="http://schemas.microsoft.com/office/drawing/2014/main" id="{4838BD8F-DCE6-7C00-373F-51292D21F2DB}"/>
              </a:ext>
            </a:extLst>
          </p:cNvPr>
          <p:cNvSpPr txBox="1"/>
          <p:nvPr/>
        </p:nvSpPr>
        <p:spPr>
          <a:xfrm>
            <a:off x="609600" y="342900"/>
            <a:ext cx="9055102" cy="505523"/>
          </a:xfrm>
          <a:prstGeom prst="rect">
            <a:avLst/>
          </a:prstGeom>
        </p:spPr>
        <p:txBody>
          <a:bodyPr lIns="0" tIns="0" rIns="0" bIns="0" rtlCol="0" anchor="t">
            <a:spAutoFit/>
          </a:bodyPr>
          <a:lstStyle/>
          <a:p>
            <a:pPr algn="l">
              <a:lnSpc>
                <a:spcPts val="4199"/>
              </a:lnSpc>
              <a:spcBef>
                <a:spcPct val="0"/>
              </a:spcBef>
            </a:pPr>
            <a:r>
              <a:rPr lang="en-US" sz="2999" b="1" dirty="0">
                <a:latin typeface="+mj-lt"/>
                <a:ea typeface="Libre Franklin Bold"/>
                <a:cs typeface="Libre Franklin Bold"/>
                <a:sym typeface="Libre Franklin Bold"/>
              </a:rPr>
              <a:t>CLASS DIAGRAM</a:t>
            </a:r>
          </a:p>
        </p:txBody>
      </p:sp>
    </p:spTree>
    <p:extLst>
      <p:ext uri="{BB962C8B-B14F-4D97-AF65-F5344CB8AC3E}">
        <p14:creationId xmlns:p14="http://schemas.microsoft.com/office/powerpoint/2010/main" val="2208162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581</Words>
  <Application>Microsoft Office PowerPoint</Application>
  <PresentationFormat>Custom</PresentationFormat>
  <Paragraphs>76</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Libre Franklin Bold</vt:lpstr>
      <vt:lpstr>High Tower Text</vt:lpstr>
      <vt:lpstr>Libre Franklin Light</vt:lpstr>
      <vt:lpstr>Wingdings</vt:lpstr>
      <vt:lpstr>Times New Roman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White Modern Advertising Presentation</dc:title>
  <dc:creator>USER</dc:creator>
  <cp:lastModifiedBy>Quinuel Ndip-Agbor</cp:lastModifiedBy>
  <cp:revision>3</cp:revision>
  <dcterms:created xsi:type="dcterms:W3CDTF">2006-08-16T00:00:00Z</dcterms:created>
  <dcterms:modified xsi:type="dcterms:W3CDTF">2024-07-07T21:19:06Z</dcterms:modified>
  <dc:identifier>DAGKSXn9sKs</dc:identifier>
</cp:coreProperties>
</file>